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71" r:id="rId4"/>
    <p:sldId id="281" r:id="rId5"/>
    <p:sldId id="279" r:id="rId6"/>
    <p:sldId id="274" r:id="rId7"/>
    <p:sldId id="275" r:id="rId8"/>
    <p:sldId id="284" r:id="rId9"/>
    <p:sldId id="282" r:id="rId10"/>
    <p:sldId id="257" r:id="rId11"/>
    <p:sldId id="258" r:id="rId12"/>
    <p:sldId id="259" r:id="rId13"/>
    <p:sldId id="260" r:id="rId14"/>
    <p:sldId id="262" r:id="rId15"/>
    <p:sldId id="263" r:id="rId16"/>
    <p:sldId id="272" r:id="rId17"/>
    <p:sldId id="278" r:id="rId18"/>
  </p:sldIdLst>
  <p:sldSz cx="10287000" cy="6858000" type="35mm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210A4WNP001" initials="M" lastIdx="0" clrIdx="0">
    <p:extLst>
      <p:ext uri="{19B8F6BF-5375-455C-9EA6-DF929625EA0E}">
        <p15:presenceInfo xmlns:p15="http://schemas.microsoft.com/office/powerpoint/2012/main" userId="S-1-5-21-1961260681-1744463731-1174482739-1577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7C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24" autoAdjust="0"/>
  </p:normalViewPr>
  <p:slideViewPr>
    <p:cSldViewPr>
      <p:cViewPr varScale="1">
        <p:scale>
          <a:sx n="67" d="100"/>
          <a:sy n="67" d="100"/>
        </p:scale>
        <p:origin x="1020" y="5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BA4E6-EDBB-447D-B4C2-F148B027E549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9000" y="1243013"/>
            <a:ext cx="50196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E0D0E-C469-4387-9605-1B594B47A0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81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dic.naver.com/enkrEntry.nhn?entryId=27115f9d53fa4feb8157160e8d4bafe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안녕하세요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연세대학교 산부인과학교실 연구원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피한올입니다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제가 발표할 주제는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endothelial progenitor cells are functionally impaired in pre-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eclampsia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18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preeclampsia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전신성 혈관병증 및 다발성 장기 기능 부전과 관련된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임신성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고혈압 질환입니다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자궁 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endothelial progenitor cell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기능이 감소하여 태아세포에 변형에 기여해 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출생한 태아가 심혈관 질환 및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대사성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질환에 높게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이환됨이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알려져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233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실제 저희 실험실에서 나온 논문으로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preeclampsia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endothelial progenitor cell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기능이 감소하는 것을 확인하였습니다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923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lymphangiogenesis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면역기능에 중요한 역할을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fluid homeostasis and lipid absorption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유지하게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dirty="0">
                <a:hlinkClick r:id="rId3"/>
              </a:rPr>
              <a:t>inflammatory response</a:t>
            </a:r>
            <a:r>
              <a:rPr lang="en-US" altLang="ko-KR" dirty="0"/>
              <a:t> </a:t>
            </a:r>
            <a:r>
              <a:rPr lang="ko-KR" altLang="en-US" dirty="0"/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antigen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antigen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progenting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immun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들어가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immune cell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trafficking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하며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T-cell tolerance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유도합니다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7FEB8-2517-4877-A3AB-2D016172372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082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abnormal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lymphangiogenesis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아토피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비만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당뇨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만성염증 질병을 유발합니다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 system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사람의 면역의 기능도 조절하기 때문에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태어난 아기에게 면역질환이 발생하는 것은 태아가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utero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PE-LEPC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기능이 감소되어 생기는 것이라고 생각하였습니다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7FEB8-2517-4877-A3AB-2D016172372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943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그래서 저희는 실험으로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human cord blood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endothelial progenitor cell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있는지에 대한 확인과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normal and </a:t>
            </a:r>
            <a:r>
              <a:rPr lang="en-US" altLang="ko-K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preeclamptic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pregnancy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에서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endothelial progenitor cell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기능을 알아보고자 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527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8. 1)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임신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~38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주인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 –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 –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 cord blood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수집하였습니다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분리하기 위해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cord blood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density gradient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이용하여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분리합니다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분리된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이용하여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VEGFR3+/POD+/ CD11b+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 분리합니다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방법으로는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differentiation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이러한 실험들을 수행하였습니다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08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8. 1)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임신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~38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주인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 –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 –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 cord blood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수집하였습니다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분리하기 위해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cord blood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density gradient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이용하여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분리합니다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분리된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이용하여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VEGFR3+/POD+/ CD11b+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 분리합니다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방법으로는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differentiation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이러한 실험들을 수행하였습니다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509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다음은 결과입니다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Lymphatic marker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이용하여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모두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ENDOTEHLIAL CELL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분화가 된 것을 확인 할 수 있었습니다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267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Nor-lymphatic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endoehtelial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progenitor cell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endothelial cell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일째 분화되었고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일째 분화되었습니다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비해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분화속도가 늦어지는 것을 확인 할 수 있었으며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분화된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Colony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수와 크기가 적은 것을 확인 할 수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2225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</a:t>
            </a:r>
            <a:r>
              <a:rPr lang="en-US" altLang="ko-K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lymph-</a:t>
            </a:r>
            <a:r>
              <a:rPr lang="en-US" altLang="ko-K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angiogenic</a:t>
            </a:r>
            <a:r>
              <a:rPr lang="en-US" altLang="ko-K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function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</a:t>
            </a:r>
            <a:r>
              <a:rPr lang="ko-KR" alt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vitro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tube formation , migration, cell proliferation assay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수행하였습니다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결과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모두 감소가 된 것을 확인 할 수 있었습니다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16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12.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이동력과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부착력을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wound assay, adhesion assay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수행하였습니다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결과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모두 감소가 된 것을 확인 할 수 있었습니다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424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 cell to cell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사이의 투과성을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-cadherin internalization assay, permeability assay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수행하였습니다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결과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 to cell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bric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down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되었으며 투과성이 증가된 것을 볼 수 있었습니다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226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마지막으로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vivo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vessel formation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보기위해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matrigel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plug assay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결과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matigel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분화되어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veseel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잘 형성 하였고 반면에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분화가 잘 되지 않았으며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lymphatic vessel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형성도 감소된 것을 확인 할 수 있었습니다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077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결론입니다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대한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LEPCs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분화능이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감소하였습니다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preeclampsia -LECs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invitro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및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invivo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lympha-angiogenic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기능이 감소하였습니다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그래서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태어난 아기가 혈관질환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림프관련 질환들이 많은데 자궁 내 에서 </a:t>
            </a:r>
            <a:r>
              <a:rPr lang="en-US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-LEPC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기능이 저하되어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생기는게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아닌가 추측하며 추가적인 연구가 필요합니다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0D0E-C469-4387-9605-1B594B47A038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634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7FEB8-2517-4877-A3AB-2D0161723720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90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3E3C3-9323-43DC-BCB1-BFCD3818981F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32A4C-0E56-48CF-B9B4-06F60158E5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1540" y="1412776"/>
            <a:ext cx="9824020" cy="1470025"/>
          </a:xfrm>
        </p:spPr>
        <p:txBody>
          <a:bodyPr>
            <a:normAutofit/>
          </a:bodyPr>
          <a:lstStyle/>
          <a:p>
            <a:r>
              <a:rPr lang="en-US" altLang="ko-KR" sz="2800" b="1">
                <a:latin typeface="Arial" panose="020B0604020202020204" pitchFamily="34" charset="0"/>
                <a:cs typeface="Arial" pitchFamily="34" charset="0"/>
              </a:rPr>
              <a:t>Human Cord Blood Derived </a:t>
            </a:r>
            <a:br>
              <a:rPr lang="en-US" altLang="ko-KR" sz="2800" b="1">
                <a:latin typeface="Arial" panose="020B0604020202020204" pitchFamily="34" charset="0"/>
                <a:cs typeface="Arial" pitchFamily="34" charset="0"/>
              </a:rPr>
            </a:br>
            <a:r>
              <a:rPr lang="en-US" altLang="ko-KR" sz="2800" b="1">
                <a:latin typeface="Arial" panose="020B0604020202020204" pitchFamily="34" charset="0"/>
                <a:cs typeface="Arial" pitchFamily="34" charset="0"/>
              </a:rPr>
              <a:t>Lymphatic Endothelial Progenitor Cells are </a:t>
            </a:r>
            <a:br>
              <a:rPr lang="en-US" altLang="ko-KR" sz="2800" b="1">
                <a:latin typeface="Arial" panose="020B0604020202020204" pitchFamily="34" charset="0"/>
                <a:cs typeface="Arial" pitchFamily="34" charset="0"/>
              </a:rPr>
            </a:br>
            <a:r>
              <a:rPr lang="en-US" altLang="ko-KR" sz="2800" b="1">
                <a:latin typeface="Arial" panose="020B0604020202020204" pitchFamily="34" charset="0"/>
                <a:cs typeface="Arial" pitchFamily="34" charset="0"/>
              </a:rPr>
              <a:t>Functionally Impaired in Pre-eclampsia </a:t>
            </a:r>
            <a:endParaRPr lang="ko-KR" altLang="en-US" sz="2800" b="1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2980" y="4689140"/>
            <a:ext cx="9433048" cy="1512168"/>
          </a:xfrm>
        </p:spPr>
        <p:txBody>
          <a:bodyPr>
            <a:normAutofit/>
          </a:bodyPr>
          <a:lstStyle/>
          <a:p>
            <a:r>
              <a:rPr lang="en-US" altLang="ko-KR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Department of Obstetrics and Gynecology, Institute of Women’s Life Medical Science,</a:t>
            </a:r>
          </a:p>
          <a:p>
            <a:r>
              <a:rPr lang="en-US" altLang="ko-KR" sz="1800" b="1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Placenta-derived </a:t>
            </a:r>
            <a:r>
              <a:rPr lang="en-US" altLang="ko-KR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stem cell genomic research lab</a:t>
            </a:r>
          </a:p>
          <a:p>
            <a:r>
              <a:rPr lang="en-US" altLang="ko-KR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Yonsei</a:t>
            </a:r>
            <a:r>
              <a:rPr lang="en-US" altLang="ko-KR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University College </a:t>
            </a:r>
            <a:r>
              <a:rPr lang="en-US" altLang="ko-KR" sz="1800" b="1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Medicine, Seoul</a:t>
            </a:r>
            <a:r>
              <a:rPr lang="en-US" altLang="ko-KR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Korea </a:t>
            </a:r>
            <a:endParaRPr lang="ko-KR" alt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218" y="3717032"/>
            <a:ext cx="9824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u="sng" dirty="0">
                <a:latin typeface="Arial" panose="020B0604020202020204" pitchFamily="34" charset="0"/>
                <a:cs typeface="Arial" pitchFamily="34" charset="0"/>
              </a:rPr>
              <a:t>Han-</a:t>
            </a:r>
            <a:r>
              <a:rPr lang="en-US" altLang="ko-KR" sz="2000" u="sng" dirty="0" err="1">
                <a:latin typeface="Arial" panose="020B0604020202020204" pitchFamily="34" charset="0"/>
                <a:cs typeface="Arial" pitchFamily="34" charset="0"/>
              </a:rPr>
              <a:t>Oll</a:t>
            </a:r>
            <a:r>
              <a:rPr lang="en-US" altLang="ko-KR" sz="2000" u="sng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altLang="ko-KR" sz="2000" u="sng">
                <a:latin typeface="Arial" panose="020B0604020202020204" pitchFamily="34" charset="0"/>
                <a:cs typeface="Arial" pitchFamily="34" charset="0"/>
              </a:rPr>
              <a:t>PI, BS</a:t>
            </a:r>
            <a:r>
              <a:rPr lang="en-US" altLang="ko-KR" sz="2000"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Yun </a:t>
            </a:r>
            <a:r>
              <a:rPr lang="en-US" altLang="ko-KR" sz="2000" dirty="0" err="1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Ji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 Jung MD, </a:t>
            </a:r>
            <a:r>
              <a:rPr lang="en-US" altLang="ko-KR" sz="2000" dirty="0" err="1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Hwa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Jin Lee, MS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, </a:t>
            </a:r>
            <a:r>
              <a:rPr lang="en-US" altLang="ko-KR" sz="2000" dirty="0" err="1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Yejin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 Park MD</a:t>
            </a:r>
            <a:r>
              <a:rPr lang="en-US" altLang="ko-KR" sz="200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altLang="ko-KR" sz="200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Ja-Young Kwon MD, Yong-Sun </a:t>
            </a:r>
            <a:r>
              <a:rPr lang="en-US" altLang="ko-KR" sz="2000" dirty="0" err="1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Maeng</a:t>
            </a:r>
            <a:r>
              <a:rPr lang="en-US" altLang="ko-KR" sz="20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rPr>
              <a:t> PhD </a:t>
            </a:r>
            <a:endParaRPr lang="ko-KR" altLang="en-US" sz="2000" b="1" dirty="0">
              <a:latin typeface="Arial" panose="020B0604020202020204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 dirty="0" err="1">
                <a:latin typeface="Arial" pitchFamily="34" charset="0"/>
                <a:cs typeface="Arial" pitchFamily="34" charset="0"/>
              </a:rPr>
              <a:t>Preeclamsia</a:t>
            </a:r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and long-term health </a:t>
            </a:r>
            <a:r>
              <a:rPr lang="en-US" altLang="ko-KR" sz="2000" b="1" dirty="0" err="1">
                <a:latin typeface="Arial" pitchFamily="34" charset="0"/>
                <a:cs typeface="Arial" pitchFamily="34" charset="0"/>
              </a:rPr>
              <a:t>ourcomes</a:t>
            </a:r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of </a:t>
            </a:r>
            <a:r>
              <a:rPr lang="en-US" altLang="ko-KR" sz="2000" b="1">
                <a:latin typeface="Arial" pitchFamily="34" charset="0"/>
                <a:cs typeface="Arial" pitchFamily="34" charset="0"/>
              </a:rPr>
              <a:t>the offspring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791572" y="2204864"/>
            <a:ext cx="1651613" cy="584775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Cardiovascular disease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1" name="그룹 100"/>
          <p:cNvGrpSpPr/>
          <p:nvPr/>
        </p:nvGrpSpPr>
        <p:grpSpPr>
          <a:xfrm>
            <a:off x="360404" y="980728"/>
            <a:ext cx="9662218" cy="5551924"/>
            <a:chOff x="358391" y="1160267"/>
            <a:chExt cx="9662218" cy="5551924"/>
          </a:xfrm>
        </p:grpSpPr>
        <p:grpSp>
          <p:nvGrpSpPr>
            <p:cNvPr id="91" name="그룹 90"/>
            <p:cNvGrpSpPr/>
            <p:nvPr/>
          </p:nvGrpSpPr>
          <p:grpSpPr>
            <a:xfrm>
              <a:off x="358391" y="1444664"/>
              <a:ext cx="9414259" cy="5267527"/>
              <a:chOff x="358391" y="1444664"/>
              <a:chExt cx="9414259" cy="5267527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1269" y="1719652"/>
                <a:ext cx="8821381" cy="4992539"/>
              </a:xfrm>
              <a:prstGeom prst="rect">
                <a:avLst/>
              </a:prstGeom>
              <a:noFill/>
              <a:ln w="15875">
                <a:noFill/>
              </a:ln>
            </p:spPr>
          </p:pic>
          <p:grpSp>
            <p:nvGrpSpPr>
              <p:cNvPr id="90" name="그룹 89"/>
              <p:cNvGrpSpPr/>
              <p:nvPr/>
            </p:nvGrpSpPr>
            <p:grpSpPr>
              <a:xfrm>
                <a:off x="358391" y="1444664"/>
                <a:ext cx="8025398" cy="4305052"/>
                <a:chOff x="358391" y="1444664"/>
                <a:chExt cx="8025398" cy="4305052"/>
              </a:xfrm>
            </p:grpSpPr>
            <p:pic>
              <p:nvPicPr>
                <p:cNvPr id="5" name="그림 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5525" y="1444664"/>
                  <a:ext cx="1028700" cy="882536"/>
                </a:xfrm>
                <a:prstGeom prst="rect">
                  <a:avLst/>
                </a:prstGeom>
              </p:spPr>
            </p:pic>
            <p:pic>
              <p:nvPicPr>
                <p:cNvPr id="6" name="그림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8701" y="4379021"/>
                  <a:ext cx="1087399" cy="965273"/>
                </a:xfrm>
                <a:prstGeom prst="rect">
                  <a:avLst/>
                </a:prstGeom>
              </p:spPr>
            </p:pic>
            <p:pic>
              <p:nvPicPr>
                <p:cNvPr id="31" name="그림 30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070"/>
                <a:stretch/>
              </p:blipFill>
              <p:spPr>
                <a:xfrm>
                  <a:off x="358391" y="2910637"/>
                  <a:ext cx="1348730" cy="790605"/>
                </a:xfrm>
                <a:prstGeom prst="rect">
                  <a:avLst/>
                </a:prstGeom>
              </p:spPr>
            </p:pic>
            <p:grpSp>
              <p:nvGrpSpPr>
                <p:cNvPr id="37" name="그룹 36"/>
                <p:cNvGrpSpPr/>
                <p:nvPr/>
              </p:nvGrpSpPr>
              <p:grpSpPr>
                <a:xfrm>
                  <a:off x="2579356" y="1691153"/>
                  <a:ext cx="2234062" cy="3490934"/>
                  <a:chOff x="2178619" y="1229289"/>
                  <a:chExt cx="2374901" cy="3328988"/>
                </a:xfrm>
              </p:grpSpPr>
              <p:sp>
                <p:nvSpPr>
                  <p:cNvPr id="47" name="Line 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78619" y="2111939"/>
                    <a:ext cx="793750" cy="1182688"/>
                  </a:xfrm>
                  <a:prstGeom prst="line">
                    <a:avLst/>
                  </a:prstGeom>
                  <a:noFill/>
                  <a:ln w="25560">
                    <a:solidFill>
                      <a:srgbClr val="D7C8B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ko-KR" alt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" name="Line 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99282" y="2702489"/>
                    <a:ext cx="500063" cy="777875"/>
                  </a:xfrm>
                  <a:prstGeom prst="line">
                    <a:avLst/>
                  </a:prstGeom>
                  <a:noFill/>
                  <a:ln w="25560">
                    <a:solidFill>
                      <a:srgbClr val="D7C8B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ko-KR" alt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2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764532" y="2111939"/>
                    <a:ext cx="788988" cy="1182688"/>
                  </a:xfrm>
                  <a:prstGeom prst="line">
                    <a:avLst/>
                  </a:prstGeom>
                  <a:noFill/>
                  <a:ln w="25560">
                    <a:solidFill>
                      <a:srgbClr val="D7C8B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ko-KR" alt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36" name="그룹 35"/>
                  <p:cNvGrpSpPr/>
                  <p:nvPr/>
                </p:nvGrpSpPr>
                <p:grpSpPr>
                  <a:xfrm>
                    <a:off x="2181795" y="1229289"/>
                    <a:ext cx="2371725" cy="3328988"/>
                    <a:chOff x="2181795" y="1229289"/>
                    <a:chExt cx="2371725" cy="3328988"/>
                  </a:xfrm>
                </p:grpSpPr>
                <p:sp>
                  <p:nvSpPr>
                    <p:cNvPr id="40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6645" y="1229289"/>
                      <a:ext cx="931863" cy="860425"/>
                    </a:xfrm>
                    <a:prstGeom prst="ellips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eaLnBrk="1">
                        <a:lnSpc>
                          <a:spcPct val="96000"/>
                        </a:lnSpc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</a:pPr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72370" y="2111939"/>
                      <a:ext cx="788988" cy="0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81795" y="3297802"/>
                      <a:ext cx="212725" cy="179388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00932" y="2704077"/>
                      <a:ext cx="68263" cy="130175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" name="Freeform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19970" y="2837427"/>
                      <a:ext cx="169863" cy="1671638"/>
                    </a:xfrm>
                    <a:custGeom>
                      <a:avLst/>
                      <a:gdLst>
                        <a:gd name="T0" fmla="*/ 0 w 180446"/>
                        <a:gd name="T1" fmla="*/ 0 h 1635617"/>
                        <a:gd name="T2" fmla="*/ 0 w 180446"/>
                        <a:gd name="T3" fmla="*/ 0 h 1635617"/>
                        <a:gd name="T4" fmla="*/ 0 w 180446"/>
                        <a:gd name="T5" fmla="*/ 0 h 1635617"/>
                        <a:gd name="T6" fmla="*/ 0 w 180446"/>
                        <a:gd name="T7" fmla="*/ 1 h 1635617"/>
                        <a:gd name="T8" fmla="*/ 0 w 180446"/>
                        <a:gd name="T9" fmla="*/ 1 h 1635617"/>
                        <a:gd name="T10" fmla="*/ 0 w 180446"/>
                        <a:gd name="T11" fmla="*/ 1 h 16356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180446" h="1635617">
                          <a:moveTo>
                            <a:pt x="180446" y="0"/>
                          </a:moveTo>
                          <a:cubicBezTo>
                            <a:pt x="163274" y="30051"/>
                            <a:pt x="146103" y="60102"/>
                            <a:pt x="116052" y="141668"/>
                          </a:cubicBezTo>
                          <a:cubicBezTo>
                            <a:pt x="86001" y="223234"/>
                            <a:pt x="4435" y="240407"/>
                            <a:pt x="142" y="489398"/>
                          </a:cubicBezTo>
                          <a:cubicBezTo>
                            <a:pt x="-4151" y="738389"/>
                            <a:pt x="90294" y="1635617"/>
                            <a:pt x="90294" y="1635617"/>
                          </a:cubicBezTo>
                        </a:path>
                      </a:pathLst>
                    </a:custGeom>
                    <a:noFill/>
                    <a:ln w="25560" cap="flat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" name="Line 1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40795" y="3294627"/>
                      <a:ext cx="212725" cy="185738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" name="Line 1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3834382" y="2702489"/>
                      <a:ext cx="506413" cy="777875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5" name="Line 2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62945" y="2704077"/>
                      <a:ext cx="74613" cy="169863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" name="Freeform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45482" y="2891402"/>
                      <a:ext cx="190500" cy="1633538"/>
                    </a:xfrm>
                    <a:custGeom>
                      <a:avLst/>
                      <a:gdLst>
                        <a:gd name="T0" fmla="*/ 0 w 194879"/>
                        <a:gd name="T1" fmla="*/ 0 h 1635617"/>
                        <a:gd name="T2" fmla="*/ 0 w 194879"/>
                        <a:gd name="T3" fmla="*/ 0 h 1635617"/>
                        <a:gd name="T4" fmla="*/ 0 w 194879"/>
                        <a:gd name="T5" fmla="*/ 0 h 1635617"/>
                        <a:gd name="T6" fmla="*/ 0 w 194879"/>
                        <a:gd name="T7" fmla="*/ 0 h 1635617"/>
                        <a:gd name="T8" fmla="*/ 0 w 194879"/>
                        <a:gd name="T9" fmla="*/ 1 h 1635617"/>
                        <a:gd name="T10" fmla="*/ 0 w 194879"/>
                        <a:gd name="T11" fmla="*/ 1 h 1635617"/>
                        <a:gd name="T12" fmla="*/ 0 w 194879"/>
                        <a:gd name="T13" fmla="*/ 1 h 16356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194879" h="1635617">
                          <a:moveTo>
                            <a:pt x="0" y="0"/>
                          </a:moveTo>
                          <a:cubicBezTo>
                            <a:pt x="26831" y="55808"/>
                            <a:pt x="53662" y="111617"/>
                            <a:pt x="77273" y="167426"/>
                          </a:cubicBezTo>
                          <a:cubicBezTo>
                            <a:pt x="100884" y="223235"/>
                            <a:pt x="122349" y="242553"/>
                            <a:pt x="141667" y="334851"/>
                          </a:cubicBezTo>
                          <a:cubicBezTo>
                            <a:pt x="160985" y="427150"/>
                            <a:pt x="203915" y="504423"/>
                            <a:pt x="193183" y="721217"/>
                          </a:cubicBezTo>
                          <a:cubicBezTo>
                            <a:pt x="182451" y="938011"/>
                            <a:pt x="77273" y="1635617"/>
                            <a:pt x="77273" y="1635617"/>
                          </a:cubicBezTo>
                        </a:path>
                      </a:pathLst>
                    </a:custGeom>
                    <a:noFill/>
                    <a:ln w="25560" cap="flat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7195" y="3867714"/>
                      <a:ext cx="0" cy="690563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94632" y="3855014"/>
                      <a:ext cx="0" cy="690563"/>
                    </a:xfrm>
                    <a:prstGeom prst="line">
                      <a:avLst/>
                    </a:prstGeom>
                    <a:noFill/>
                    <a:ln w="25560">
                      <a:solidFill>
                        <a:srgbClr val="D7C8B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ko-KR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8" name="그룹 57"/>
                    <p:cNvGrpSpPr/>
                    <p:nvPr/>
                  </p:nvGrpSpPr>
                  <p:grpSpPr>
                    <a:xfrm>
                      <a:off x="2845369" y="2859653"/>
                      <a:ext cx="1037742" cy="1070047"/>
                      <a:chOff x="3937022" y="1556792"/>
                      <a:chExt cx="3600400" cy="3433609"/>
                    </a:xfrm>
                  </p:grpSpPr>
                  <p:sp>
                    <p:nvSpPr>
                      <p:cNvPr id="59" name="타원 58"/>
                      <p:cNvSpPr/>
                      <p:nvPr/>
                    </p:nvSpPr>
                    <p:spPr>
                      <a:xfrm>
                        <a:off x="3937022" y="1556792"/>
                        <a:ext cx="3600400" cy="3127722"/>
                      </a:xfrm>
                      <a:prstGeom prst="ellipse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  <a:alpha val="20000"/>
                        </a:schemeClr>
                      </a:solidFill>
                      <a:ln w="47625">
                        <a:solidFill>
                          <a:srgbClr val="D7C8B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0" name="달 59"/>
                      <p:cNvSpPr/>
                      <p:nvPr/>
                    </p:nvSpPr>
                    <p:spPr>
                      <a:xfrm rot="19313661">
                        <a:off x="4166542" y="2297433"/>
                        <a:ext cx="1211197" cy="2692968"/>
                      </a:xfrm>
                      <a:prstGeom prst="moon">
                        <a:avLst>
                          <a:gd name="adj" fmla="val 39207"/>
                        </a:avLst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1" name="Oval 27"/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5777379" y="3205134"/>
                        <a:ext cx="1031133" cy="779446"/>
                      </a:xfrm>
                      <a:prstGeom prst="ellipse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 w="3810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 eaLnBrk="1">
                          <a:lnSpc>
                            <a:spcPct val="96000"/>
                          </a:lnSpc>
                          <a:buClr>
                            <a:srgbClr val="000000"/>
                          </a:buClr>
                          <a:buSzPct val="100000"/>
                          <a:buFont typeface="Times New Roman" panose="02020603050405020304" pitchFamily="18" charset="0"/>
                          <a:buNone/>
                        </a:pPr>
                        <a:endParaRPr lang="ko-KR" alt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2" name="AutoShape 28"/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5777379" y="2312084"/>
                        <a:ext cx="1031133" cy="880409"/>
                      </a:xfrm>
                      <a:custGeom>
                        <a:avLst/>
                        <a:gdLst>
                          <a:gd name="T0" fmla="*/ 2 w 21600"/>
                          <a:gd name="T1" fmla="*/ 1 h 21600"/>
                          <a:gd name="T2" fmla="*/ 1 w 21600"/>
                          <a:gd name="T3" fmla="*/ 2 h 21600"/>
                          <a:gd name="T4" fmla="*/ 0 w 21600"/>
                          <a:gd name="T5" fmla="*/ 1 h 21600"/>
                          <a:gd name="T6" fmla="*/ 1 w 21600"/>
                          <a:gd name="T7" fmla="*/ 0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4477 w 21600"/>
                          <a:gd name="T13" fmla="*/ 4459 h 21600"/>
                          <a:gd name="T14" fmla="*/ 17123 w 21600"/>
                          <a:gd name="T15" fmla="*/ 17141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5400" y="21600"/>
                            </a:lnTo>
                            <a:lnTo>
                              <a:pt x="16200" y="21600"/>
                            </a:lnTo>
                            <a:lnTo>
                              <a:pt x="2160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 w="38100" cap="flat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ko-KR" alt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cxnSp>
                    <p:nvCxnSpPr>
                      <p:cNvPr id="63" name="구부러진 연결선 62"/>
                      <p:cNvCxnSpPr/>
                      <p:nvPr/>
                    </p:nvCxnSpPr>
                    <p:spPr>
                      <a:xfrm flipV="1">
                        <a:off x="4423420" y="2752288"/>
                        <a:ext cx="1512168" cy="842570"/>
                      </a:xfrm>
                      <a:prstGeom prst="curvedConnector3">
                        <a:avLst/>
                      </a:prstGeom>
                      <a:ln w="60325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pic>
              <p:nvPicPr>
                <p:cNvPr id="84" name="그림 8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956728">
                  <a:off x="7680702" y="3058615"/>
                  <a:ext cx="721744" cy="684430"/>
                </a:xfrm>
                <a:prstGeom prst="rect">
                  <a:avLst/>
                </a:prstGeom>
              </p:spPr>
            </p:pic>
            <p:sp>
              <p:nvSpPr>
                <p:cNvPr id="86" name="TextBox 85"/>
                <p:cNvSpPr txBox="1"/>
                <p:nvPr/>
              </p:nvSpPr>
              <p:spPr>
                <a:xfrm>
                  <a:off x="1006189" y="2304457"/>
                  <a:ext cx="936104" cy="338554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Edema</a:t>
                  </a:r>
                  <a:endParaRPr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502133" y="3833429"/>
                  <a:ext cx="1308659" cy="338554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 algn="ctr">
                    <a:defRPr sz="1600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ko-KR" b="1" dirty="0"/>
                    <a:t>Proteinuria</a:t>
                  </a:r>
                  <a:endParaRPr lang="ko-KR" altLang="en-US" b="1" dirty="0"/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430125" y="5411162"/>
                  <a:ext cx="1520084" cy="338554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 algn="ctr">
                    <a:defRPr sz="1600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ko-KR" b="1" dirty="0"/>
                    <a:t>Hypertension</a:t>
                  </a:r>
                  <a:endParaRPr lang="ko-KR" altLang="en-US" b="1" dirty="0"/>
                </a:p>
              </p:txBody>
            </p:sp>
          </p:grpSp>
        </p:grpSp>
        <p:pic>
          <p:nvPicPr>
            <p:cNvPr id="92" name="그림 91"/>
            <p:cNvPicPr>
              <a:picLocks noChangeAspect="1"/>
            </p:cNvPicPr>
            <p:nvPr/>
          </p:nvPicPr>
          <p:blipFill rotWithShape="1">
            <a:blip r:embed="rId8" cstate="print"/>
            <a:srcRect l="715" t="9170" r="-715" b="202"/>
            <a:stretch/>
          </p:blipFill>
          <p:spPr>
            <a:xfrm>
              <a:off x="6671928" y="5225112"/>
              <a:ext cx="1369646" cy="1423335"/>
            </a:xfrm>
            <a:prstGeom prst="rect">
              <a:avLst/>
            </a:prstGeom>
            <a:noFill/>
            <a:ln w="15875">
              <a:noFill/>
            </a:ln>
          </p:spPr>
        </p:pic>
        <p:sp>
          <p:nvSpPr>
            <p:cNvPr id="93" name="TextBox 92"/>
            <p:cNvSpPr txBox="1"/>
            <p:nvPr/>
          </p:nvSpPr>
          <p:spPr>
            <a:xfrm>
              <a:off x="7418879" y="6214757"/>
              <a:ext cx="1329406" cy="338554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6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ko-KR" b="1" dirty="0">
                  <a:solidFill>
                    <a:srgbClr val="FF0000"/>
                  </a:solidFill>
                </a:rPr>
                <a:t>Asthma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94" name="그림 9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6955" y="3932494"/>
              <a:ext cx="1326380" cy="1165487"/>
            </a:xfrm>
            <a:prstGeom prst="rect">
              <a:avLst/>
            </a:prstGeom>
          </p:spPr>
        </p:pic>
        <p:pic>
          <p:nvPicPr>
            <p:cNvPr id="95" name="그림 9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8802" y="1160267"/>
              <a:ext cx="1055526" cy="1302673"/>
            </a:xfrm>
            <a:prstGeom prst="rect">
              <a:avLst/>
            </a:prstGeom>
          </p:spPr>
        </p:pic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3"/>
            <a:stretch/>
          </p:blipFill>
          <p:spPr>
            <a:xfrm>
              <a:off x="8418913" y="2340223"/>
              <a:ext cx="1341932" cy="1251854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8643940" y="5118774"/>
              <a:ext cx="1252690" cy="584775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6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GB" altLang="ko-KR" b="1" dirty="0">
                  <a:solidFill>
                    <a:srgbClr val="FF0000"/>
                  </a:solidFill>
                </a:rPr>
                <a:t>Obesity</a:t>
              </a:r>
            </a:p>
            <a:p>
              <a:r>
                <a:rPr lang="en-GB" altLang="ko-KR" b="1" dirty="0">
                  <a:solidFill>
                    <a:srgbClr val="FF0000"/>
                  </a:solidFill>
                </a:rPr>
                <a:t>DM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071914" y="2072615"/>
              <a:ext cx="948695" cy="338554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6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GB" altLang="ko-KR" b="1" dirty="0">
                  <a:solidFill>
                    <a:srgbClr val="FF0000"/>
                  </a:solidFill>
                </a:rPr>
                <a:t>Stroke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7" name="그림 10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77499" y="2603690"/>
            <a:ext cx="1158287" cy="1824787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8330706" y="981109"/>
            <a:ext cx="1063136" cy="584775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altLang="ko-KR" b="1" dirty="0">
                <a:solidFill>
                  <a:srgbClr val="FF0000"/>
                </a:solidFill>
              </a:rPr>
              <a:t>Vascular disease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615298" y="4323304"/>
            <a:ext cx="1860776" cy="584775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altLang="ko-KR" b="1" dirty="0" err="1">
                <a:solidFill>
                  <a:srgbClr val="FF0000"/>
                </a:solidFill>
              </a:rPr>
              <a:t>Atopy</a:t>
            </a:r>
            <a:endParaRPr lang="en-US" altLang="ko-KR" b="1" dirty="0">
              <a:solidFill>
                <a:srgbClr val="FF0000"/>
              </a:solidFill>
            </a:endParaRPr>
          </a:p>
          <a:p>
            <a:pPr algn="l"/>
            <a:r>
              <a:rPr lang="en-US" altLang="ko-KR" b="1" dirty="0">
                <a:solidFill>
                  <a:srgbClr val="FF0000"/>
                </a:solidFill>
              </a:rPr>
              <a:t>Allergic disease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2422879" y="5148239"/>
            <a:ext cx="2535839" cy="479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7030A0"/>
                </a:solidFill>
              </a:rPr>
              <a:t>Bad</a:t>
            </a:r>
          </a:p>
          <a:p>
            <a:pPr algn="ctr"/>
            <a:r>
              <a:rPr lang="en-US" altLang="ko-KR" b="1" i="1" dirty="0">
                <a:solidFill>
                  <a:srgbClr val="7030A0"/>
                </a:solidFill>
              </a:rPr>
              <a:t>in utero </a:t>
            </a:r>
            <a:r>
              <a:rPr lang="en-US" altLang="ko-KR" b="1" dirty="0">
                <a:solidFill>
                  <a:srgbClr val="7030A0"/>
                </a:solidFill>
              </a:rPr>
              <a:t>condition</a:t>
            </a:r>
            <a:endParaRPr lang="ko-KR" alt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8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59524" y="5085184"/>
            <a:ext cx="405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i="1">
                <a:latin typeface="Arial" panose="020B0604020202020204" pitchFamily="34" charset="0"/>
                <a:cs typeface="Arial" panose="020B0604020202020204" pitchFamily="34" charset="0"/>
              </a:rPr>
              <a:t>Park, et al. (2018) </a:t>
            </a:r>
          </a:p>
          <a:p>
            <a:r>
              <a:rPr lang="en-US" altLang="ko-KR" sz="1200" i="1">
                <a:latin typeface="Arial" panose="020B0604020202020204" pitchFamily="34" charset="0"/>
                <a:cs typeface="Arial" panose="020B0604020202020204" pitchFamily="34" charset="0"/>
              </a:rPr>
              <a:t>- Poster presentation at 38</a:t>
            </a:r>
            <a:r>
              <a:rPr lang="en-US" altLang="ko-KR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1200" i="1">
                <a:latin typeface="Arial" panose="020B0604020202020204" pitchFamily="34" charset="0"/>
                <a:cs typeface="Arial" panose="020B0604020202020204" pitchFamily="34" charset="0"/>
              </a:rPr>
              <a:t> SMFM pregnancy meeting</a:t>
            </a:r>
          </a:p>
          <a:p>
            <a:r>
              <a:rPr lang="en-US" altLang="ko-KR" sz="1200" i="1">
                <a:latin typeface="Arial" panose="020B0604020202020204" pitchFamily="34" charset="0"/>
                <a:cs typeface="Arial" panose="020B0604020202020204" pitchFamily="34" charset="0"/>
              </a:rPr>
              <a:t>- Pregnancy Hypertens 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(In press)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F714F68-D784-49CD-AACB-3ACE19BF42A4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itchFamily="34" charset="0"/>
                <a:cs typeface="Arial" pitchFamily="34" charset="0"/>
              </a:rPr>
              <a:t>Decreased differentiation potency of fetal EPCs from preeclampsia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9C11F82-895D-4F46-9685-0653205F6E5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8390" y="1147671"/>
            <a:ext cx="3672408" cy="49443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67147DC-C3EF-4145-BB28-834501115F8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9524" y="1628800"/>
            <a:ext cx="3672408" cy="273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2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16363" y="4924332"/>
            <a:ext cx="9059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Facilitate Antigen &amp; APC entry into for Ag presentation to LNs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and Thymus</a:t>
            </a:r>
          </a:p>
          <a:p>
            <a:pPr marL="457200" indent="-457200">
              <a:buFont typeface="+mj-lt"/>
              <a:buAutoNum type="arabicParenR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Immune cell trafficking and induce T cell tolerance</a:t>
            </a:r>
          </a:p>
          <a:p>
            <a:pPr marL="457200" indent="-457200">
              <a:buFont typeface="+mj-lt"/>
              <a:buAutoNum type="arabicParenR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ymphatic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11" y="1522205"/>
            <a:ext cx="3023963" cy="2962250"/>
          </a:xfrm>
          <a:prstGeom prst="rect">
            <a:avLst/>
          </a:prstGeom>
          <a:ln>
            <a:noFill/>
          </a:ln>
        </p:spPr>
      </p:pic>
      <p:sp>
        <p:nvSpPr>
          <p:cNvPr id="3" name="Oval 2"/>
          <p:cNvSpPr/>
          <p:nvPr/>
        </p:nvSpPr>
        <p:spPr>
          <a:xfrm rot="16440660">
            <a:off x="2372686" y="2293031"/>
            <a:ext cx="1775183" cy="1192340"/>
          </a:xfrm>
          <a:prstGeom prst="ellipse">
            <a:avLst/>
          </a:prstGeom>
          <a:noFill/>
          <a:ln w="28575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1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3"/>
          <a:stretch/>
        </p:blipFill>
        <p:spPr>
          <a:xfrm>
            <a:off x="4267284" y="1693431"/>
            <a:ext cx="5700751" cy="2791024"/>
          </a:xfrm>
          <a:prstGeom prst="rect">
            <a:avLst/>
          </a:prstGeom>
          <a:ln>
            <a:solidFill>
              <a:srgbClr val="0000FF"/>
            </a:solidFill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3415308" y="1693431"/>
            <a:ext cx="848482" cy="32474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15308" y="3763836"/>
            <a:ext cx="848482" cy="72061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제목 1">
            <a:extLst>
              <a:ext uri="{FF2B5EF4-FFF2-40B4-BE49-F238E27FC236}">
                <a16:creationId xmlns:a16="http://schemas.microsoft.com/office/drawing/2014/main" id="{CCA120E1-38AA-4087-A2CD-026A4E51BCD7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Lymphatic vasculature is important to immunity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76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ymphatic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5" y="1556792"/>
            <a:ext cx="4879164" cy="4119261"/>
          </a:xfrm>
          <a:prstGeom prst="rect">
            <a:avLst/>
          </a:prstGeom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739600" y="1647688"/>
            <a:ext cx="295925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Autoimmune diseases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9596" y="5185333"/>
            <a:ext cx="2959257" cy="64633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altLang="ko-KR"/>
              <a:t>Chronic </a:t>
            </a:r>
            <a:r>
              <a:rPr lang="en-GB" altLang="ko-KR" dirty="0"/>
              <a:t>inflammatory disease 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739599" y="3972646"/>
            <a:ext cx="2959255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altLang="ko-KR"/>
              <a:t>D</a:t>
            </a:r>
            <a:r>
              <a:rPr lang="en-GB" altLang="ko-KR" dirty="0"/>
              <a:t>iabetes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739601" y="2771927"/>
            <a:ext cx="2959256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altLang="ko-KR"/>
              <a:t>O</a:t>
            </a:r>
            <a:r>
              <a:rPr lang="en-GB" altLang="ko-KR" dirty="0"/>
              <a:t>besity</a:t>
            </a:r>
            <a:endParaRPr lang="ko-KR" altLang="en-US" dirty="0"/>
          </a:p>
        </p:txBody>
      </p:sp>
      <p:cxnSp>
        <p:nvCxnSpPr>
          <p:cNvPr id="65" name="직선 화살표 연결선 64"/>
          <p:cNvCxnSpPr>
            <a:cxnSpLocks/>
          </p:cNvCxnSpPr>
          <p:nvPr/>
        </p:nvCxnSpPr>
        <p:spPr>
          <a:xfrm flipV="1">
            <a:off x="5379747" y="2953216"/>
            <a:ext cx="1098918" cy="519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>
            <a:cxnSpLocks/>
          </p:cNvCxnSpPr>
          <p:nvPr/>
        </p:nvCxnSpPr>
        <p:spPr>
          <a:xfrm>
            <a:off x="5379747" y="3942928"/>
            <a:ext cx="1107151" cy="2746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>
            <a:cxnSpLocks/>
          </p:cNvCxnSpPr>
          <p:nvPr/>
        </p:nvCxnSpPr>
        <p:spPr>
          <a:xfrm flipV="1">
            <a:off x="5371514" y="1768745"/>
            <a:ext cx="1115384" cy="11471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>
            <a:cxnSpLocks/>
          </p:cNvCxnSpPr>
          <p:nvPr/>
        </p:nvCxnSpPr>
        <p:spPr>
          <a:xfrm>
            <a:off x="5372509" y="4398834"/>
            <a:ext cx="1114389" cy="10640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>
            <a:extLst>
              <a:ext uri="{FF2B5EF4-FFF2-40B4-BE49-F238E27FC236}">
                <a16:creationId xmlns:a16="http://schemas.microsoft.com/office/drawing/2014/main" id="{5C71CBC5-3C45-4758-8584-B7E09BC288AF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Abnormal lymphangiogenesis may induce fetal inflammatory condition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3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7534" y="1844824"/>
            <a:ext cx="9031932" cy="2456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700" b="1">
                <a:latin typeface="Arial" panose="020B0604020202020204" pitchFamily="34" charset="0"/>
                <a:cs typeface="Arial" panose="020B0604020202020204" pitchFamily="34" charset="0"/>
              </a:rPr>
              <a:t> To investigate the difference in differentiation </a:t>
            </a:r>
            <a:r>
              <a:rPr lang="en-US" altLang="ko-KR" sz="2700" b="1" dirty="0">
                <a:latin typeface="Arial" pitchFamily="34" charset="0"/>
                <a:cs typeface="Arial" pitchFamily="34" charset="0"/>
              </a:rPr>
              <a:t>and function </a:t>
            </a:r>
            <a:r>
              <a:rPr lang="en-US" altLang="ko-KR" sz="2700" b="1">
                <a:latin typeface="Arial" pitchFamily="34" charset="0"/>
                <a:cs typeface="Arial" pitchFamily="34" charset="0"/>
              </a:rPr>
              <a:t>of lymphatic endothelial progenitor cell (LEPC)s from normal and </a:t>
            </a:r>
            <a:r>
              <a:rPr lang="en-US" altLang="ko-KR" sz="2700" b="1" err="1">
                <a:latin typeface="Arial" panose="020B0604020202020204" pitchFamily="34" charset="0"/>
                <a:cs typeface="Arial" panose="020B0604020202020204" pitchFamily="34" charset="0"/>
              </a:rPr>
              <a:t>preeclamptic</a:t>
            </a:r>
            <a:r>
              <a:rPr lang="en-US" altLang="ko-KR" sz="2700" b="1">
                <a:latin typeface="Arial" panose="020B0604020202020204" pitchFamily="34" charset="0"/>
                <a:cs typeface="Arial" panose="020B0604020202020204" pitchFamily="34" charset="0"/>
              </a:rPr>
              <a:t> pregnancy</a:t>
            </a:r>
            <a:endParaRPr lang="en-US" altLang="ko-KR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35523AE6-1BFC-4B11-90AA-29CC8C059B8F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ko-KR" alt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81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67036" y="1124744"/>
            <a:ext cx="8244916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000" b="1" u="sng">
                <a:latin typeface="Arial" panose="020B0604020202020204" pitchFamily="34" charset="0"/>
                <a:cs typeface="Arial" panose="020B0604020202020204" pitchFamily="34" charset="0"/>
              </a:rPr>
              <a:t>Materials </a:t>
            </a:r>
          </a:p>
          <a:p>
            <a:endParaRPr lang="en-US" altLang="ko-KR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*  Human umbilical cord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blood sample collection</a:t>
            </a:r>
          </a:p>
          <a:p>
            <a:pPr marL="0" indent="0">
              <a:buNone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- Gestational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weeks : 33+6 weeks ~ 38+1 weeks (median 35+5 weeks)</a:t>
            </a:r>
          </a:p>
          <a:p>
            <a:pPr marL="0" indent="0">
              <a:buNone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- Normal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(n=10) vs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. Preeclampsia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(n=10)  </a:t>
            </a:r>
          </a:p>
          <a:p>
            <a:pPr marL="0" indent="0">
              <a:buNone/>
            </a:pPr>
            <a:endParaRPr lang="en-US" altLang="ko-K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*  Diagnostic criteria of Preeclampsia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D241CB57-8422-4600-92FD-B7F101E2B143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Material and Methods</a:t>
            </a:r>
            <a:endParaRPr lang="ko-KR" alt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96AC2FC-5250-41C0-923B-C084F6F2C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068771"/>
              </p:ext>
            </p:extLst>
          </p:nvPr>
        </p:nvGraphicFramePr>
        <p:xfrm>
          <a:off x="1222447" y="3356992"/>
          <a:ext cx="8097517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7583">
                  <a:extLst>
                    <a:ext uri="{9D8B030D-6E8A-4147-A177-3AD203B41FA5}">
                      <a16:colId xmlns:a16="http://schemas.microsoft.com/office/drawing/2014/main" val="244695371"/>
                    </a:ext>
                  </a:extLst>
                </a:gridCol>
                <a:gridCol w="5039934">
                  <a:extLst>
                    <a:ext uri="{9D8B030D-6E8A-4147-A177-3AD203B41FA5}">
                      <a16:colId xmlns:a16="http://schemas.microsoft.com/office/drawing/2014/main" val="154284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blood pressure 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&gt;140/90 mmHg after 20 weeks of gestation</a:t>
                      </a:r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5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Proteinuria 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Dipstick +1, UPCr &gt; 0.3, 24hr urine protein &gt; 300mg</a:t>
                      </a:r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9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Thrombocytopenia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PLT count &lt; 100,000</a:t>
                      </a:r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3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Renal insufficiency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 &gt; 1.1mg/dL or doubling</a:t>
                      </a:r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1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Impaired liver function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least twice normal concentration of AST/ALT levels</a:t>
                      </a:r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Pulmonary edema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8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Cerebral or visual symptoms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35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946EB22-A547-43DE-8432-A4B97902E6C3}"/>
              </a:ext>
            </a:extLst>
          </p:cNvPr>
          <p:cNvSpPr txBox="1"/>
          <p:nvPr/>
        </p:nvSpPr>
        <p:spPr>
          <a:xfrm>
            <a:off x="7735788" y="5929959"/>
            <a:ext cx="153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i="1">
                <a:latin typeface="Arial" panose="020B0604020202020204" pitchFamily="34" charset="0"/>
                <a:cs typeface="Arial" panose="020B0604020202020204" pitchFamily="34" charset="0"/>
              </a:rPr>
              <a:t>ACOG (2013)</a:t>
            </a:r>
            <a:endParaRPr lang="ko-KR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4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27076" y="1124744"/>
            <a:ext cx="7884876" cy="54336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000" b="1" u="sng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marL="0" indent="0">
              <a:buNone/>
            </a:pPr>
            <a:endParaRPr lang="en-US" altLang="ko-KR" sz="2000" b="1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Isolation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and cultivation of LEPCs</a:t>
            </a:r>
          </a:p>
          <a:p>
            <a:pPr marL="0" indent="0">
              <a:buNone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 - Lymphatic endothelial progenitor cell markers (</a:t>
            </a:r>
            <a:r>
              <a:rPr lang="en-US" altLang="ko-KR" sz="1600" b="1" dirty="0">
                <a:latin typeface="Arial" pitchFamily="34" charset="0"/>
                <a:cs typeface="Arial" pitchFamily="34" charset="0"/>
              </a:rPr>
              <a:t>VEGFR3+/Pod+/CD11b+)</a:t>
            </a:r>
          </a:p>
          <a:p>
            <a:pPr marL="0" indent="0">
              <a:buNone/>
            </a:pPr>
            <a:endParaRPr lang="en-US" altLang="ko-KR" sz="16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1600" b="1">
                <a:latin typeface="Arial" pitchFamily="34" charset="0"/>
                <a:cs typeface="Arial" pitchFamily="34" charset="0"/>
              </a:rPr>
              <a:t>LEPC differentiation assay</a:t>
            </a:r>
            <a:endParaRPr lang="en-US" altLang="ko-KR" sz="16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ko-KR" sz="16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LEC function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Tube formation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Migration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Cell proliferation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Wound healing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Adhesion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VE-cadherin internalization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Permeability assay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ko-KR" sz="1500" b="1">
                <a:latin typeface="Arial" panose="020B0604020202020204" pitchFamily="34" charset="0"/>
                <a:cs typeface="Arial" panose="020B0604020202020204" pitchFamily="34" charset="0"/>
              </a:rPr>
              <a:t>3D spheroid assay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ko-KR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LEPC Matrigel plug assay (in vivo)</a:t>
            </a:r>
            <a:endParaRPr lang="en-US" altLang="ko-K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ko-K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BD4793B-4C67-47BC-855C-AEE86095AB08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Material and Methods</a:t>
            </a:r>
            <a:endParaRPr lang="ko-KR" alt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15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2420888"/>
            <a:ext cx="9258300" cy="864096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ko-KR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endParaRPr lang="ko-KR" altLang="en-US" sz="7200" b="1" dirty="0">
              <a:ln w="22225">
                <a:solidFill>
                  <a:srgbClr val="0070C0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7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314" y="1052736"/>
            <a:ext cx="9296379" cy="5616624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A2A41541-DECA-4832-B0BB-77E0A869E92E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itchFamily="34" charset="0"/>
                <a:cs typeface="Arial" pitchFamily="34" charset="0"/>
              </a:rPr>
              <a:t>Isolation of VEGFR3+/Pod+/CD11b+ LEPCs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D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1012" y="1196752"/>
            <a:ext cx="8784976" cy="4968552"/>
          </a:xfrm>
        </p:spPr>
      </p:pic>
      <p:sp>
        <p:nvSpPr>
          <p:cNvPr id="4" name="TextBox 3"/>
          <p:cNvSpPr txBox="1"/>
          <p:nvPr/>
        </p:nvSpPr>
        <p:spPr>
          <a:xfrm>
            <a:off x="8361272" y="187635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**p &lt; 0.01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5230D5B-00F2-4F4F-A46A-A3564DBCF650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itchFamily="34" charset="0"/>
                <a:cs typeface="Arial" pitchFamily="34" charset="0"/>
              </a:rPr>
              <a:t>PE – LEPCs exhibit decreased differentiation potency 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D20EC3C-FD82-417A-BBFD-3532BE9D09C5}"/>
              </a:ext>
            </a:extLst>
          </p:cNvPr>
          <p:cNvGrpSpPr/>
          <p:nvPr/>
        </p:nvGrpSpPr>
        <p:grpSpPr>
          <a:xfrm>
            <a:off x="516944" y="1268760"/>
            <a:ext cx="9433048" cy="4752528"/>
            <a:chOff x="390972" y="1628800"/>
            <a:chExt cx="9433048" cy="4752528"/>
          </a:xfrm>
        </p:grpSpPr>
        <p:pic>
          <p:nvPicPr>
            <p:cNvPr id="4" name="그림 3" descr="D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972" y="1628800"/>
              <a:ext cx="9433048" cy="475252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791572" y="2627968"/>
              <a:ext cx="7920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**p &lt; 0.01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91572" y="5054987"/>
              <a:ext cx="7920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**p &lt; 0.01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815908" y="2701538"/>
              <a:ext cx="7920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**p &lt; 0.01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제목 1">
            <a:extLst>
              <a:ext uri="{FF2B5EF4-FFF2-40B4-BE49-F238E27FC236}">
                <a16:creationId xmlns:a16="http://schemas.microsoft.com/office/drawing/2014/main" id="{8F79FCAE-A5DA-4EF9-AF39-7D5CA1D0594D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itchFamily="34" charset="0"/>
                <a:cs typeface="Arial" pitchFamily="34" charset="0"/>
              </a:rPr>
              <a:t>Lymph-angiogenic function was decreased in PE - LECs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6848" y="1127356"/>
            <a:ext cx="7933303" cy="53328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27534" y="256751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**p &lt; 0.01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4832" y="4873107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**p &lt; 0.01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C67C1EC0-ADA5-4520-9C52-5035889C95F8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>
                <a:latin typeface="Arial" pitchFamily="34" charset="0"/>
                <a:cs typeface="Arial" pitchFamily="34" charset="0"/>
              </a:rPr>
              <a:t>PE – LECs reduced wound healing and adhesion activity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fg.p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4611" r="3507"/>
          <a:stretch/>
        </p:blipFill>
        <p:spPr>
          <a:xfrm>
            <a:off x="171093" y="1535327"/>
            <a:ext cx="10040043" cy="4392488"/>
          </a:xfr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A0102D96-261F-4D8B-ACD9-BB2120487322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b="1">
                <a:latin typeface="Arial" pitchFamily="34" charset="0"/>
                <a:cs typeface="Arial" pitchFamily="34" charset="0"/>
              </a:rPr>
              <a:t>PE- LECs increased permeability by disorganizing lymphatic VE-cadherin junctions </a:t>
            </a:r>
            <a:endParaRPr lang="ko-KR" altLang="en-U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/>
          <a:srcRect t="-2124" r="15703" b="44431"/>
          <a:stretch/>
        </p:blipFill>
        <p:spPr>
          <a:xfrm>
            <a:off x="1858079" y="3933057"/>
            <a:ext cx="6525781" cy="2798652"/>
          </a:xfrm>
          <a:prstGeom prst="rect">
            <a:avLst/>
          </a:prstGeom>
        </p:spPr>
      </p:pic>
      <p:pic>
        <p:nvPicPr>
          <p:cNvPr id="40" name="내용 개체 틀 5" descr="ef.png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2671" t="888" r="5285" b="39874"/>
          <a:stretch/>
        </p:blipFill>
        <p:spPr>
          <a:xfrm>
            <a:off x="174948" y="1052736"/>
            <a:ext cx="5635888" cy="2392019"/>
          </a:xfrm>
        </p:spPr>
      </p:pic>
      <p:pic>
        <p:nvPicPr>
          <p:cNvPr id="42" name="내용 개체 틀 5" descr="ef.png"/>
          <p:cNvPicPr>
            <a:picLocks noChangeAspect="1"/>
          </p:cNvPicPr>
          <p:nvPr/>
        </p:nvPicPr>
        <p:blipFill rotWithShape="1">
          <a:blip r:embed="rId4" cstate="print"/>
          <a:srcRect l="3345" t="58418" r="42425"/>
          <a:stretch/>
        </p:blipFill>
        <p:spPr>
          <a:xfrm>
            <a:off x="5752988" y="1086336"/>
            <a:ext cx="4378627" cy="2214207"/>
          </a:xfrm>
          <a:prstGeom prst="rect">
            <a:avLst/>
          </a:prstGeom>
        </p:spPr>
      </p:pic>
      <p:pic>
        <p:nvPicPr>
          <p:cNvPr id="43" name="내용 개체 틀 5" descr="ef.png"/>
          <p:cNvPicPr>
            <a:picLocks noChangeAspect="1"/>
          </p:cNvPicPr>
          <p:nvPr/>
        </p:nvPicPr>
        <p:blipFill rotWithShape="1">
          <a:blip r:embed="rId4" cstate="print"/>
          <a:srcRect l="57401" t="58418" r="9971"/>
          <a:stretch/>
        </p:blipFill>
        <p:spPr>
          <a:xfrm>
            <a:off x="170803" y="3878751"/>
            <a:ext cx="1872754" cy="229014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826397" y="3858449"/>
            <a:ext cx="504056" cy="37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 cstate="print"/>
          <a:srcRect l="83888" t="8841" r="312" b="53272"/>
          <a:stretch/>
        </p:blipFill>
        <p:spPr>
          <a:xfrm>
            <a:off x="8415542" y="4045525"/>
            <a:ext cx="1868145" cy="256896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369831" y="3878751"/>
            <a:ext cx="504056" cy="37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23281" y="4777601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**p &lt; 0.01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1FDAED96-A5C1-422A-A752-899299742943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b="1">
                <a:latin typeface="Arial" pitchFamily="34" charset="0"/>
                <a:cs typeface="Arial" pitchFamily="34" charset="0"/>
              </a:rPr>
              <a:t>PE- LEPC induced decreased LEC differentiation and lymphatic vessel formation in vivo</a:t>
            </a:r>
            <a:endParaRPr lang="ko-KR" altLang="en-U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6956" y="2090172"/>
            <a:ext cx="99371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Differentiation potency of LEPCs </a:t>
            </a:r>
            <a:r>
              <a:rPr lang="en-US" altLang="ko-KR" sz="2800" b="1">
                <a:latin typeface="Arial" panose="020B0604020202020204" pitchFamily="34" charset="0"/>
                <a:cs typeface="Arial" panose="020B0604020202020204" pitchFamily="34" charset="0"/>
              </a:rPr>
              <a:t>to LECs was </a:t>
            </a: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reduced in preeclampsia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800" b="1">
                <a:latin typeface="Arial" panose="020B0604020202020204" pitchFamily="34" charset="0"/>
                <a:cs typeface="Arial" panose="020B0604020202020204" pitchFamily="34" charset="0"/>
              </a:rPr>
              <a:t>Lymph-angiogenic </a:t>
            </a:r>
            <a:r>
              <a:rPr lang="en-GB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function of </a:t>
            </a:r>
            <a:r>
              <a:rPr lang="en-GB" altLang="ko-KR" sz="2800" b="1">
                <a:latin typeface="Arial" panose="020B0604020202020204" pitchFamily="34" charset="0"/>
                <a:cs typeface="Arial" panose="020B0604020202020204" pitchFamily="34" charset="0"/>
              </a:rPr>
              <a:t>LECs was </a:t>
            </a:r>
            <a:r>
              <a:rPr lang="en-GB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significantly diminished in </a:t>
            </a:r>
            <a:r>
              <a:rPr lang="en-GB" altLang="ko-KR" sz="2800" b="1">
                <a:latin typeface="Arial" panose="020B0604020202020204" pitchFamily="34" charset="0"/>
                <a:cs typeface="Arial" panose="020B0604020202020204" pitchFamily="34" charset="0"/>
              </a:rPr>
              <a:t>preeclampsia </a:t>
            </a:r>
            <a:r>
              <a:rPr lang="en-GB" altLang="ko-KR" sz="2800" b="1" i="1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altLang="ko-K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vitro </a:t>
            </a:r>
            <a:r>
              <a:rPr lang="en-GB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altLang="ko-K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vivo</a:t>
            </a:r>
            <a:r>
              <a:rPr lang="en-GB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34045A56-6ED1-4B57-A217-6EDECD70E0DA}"/>
              </a:ext>
            </a:extLst>
          </p:cNvPr>
          <p:cNvSpPr txBox="1">
            <a:spLocks/>
          </p:cNvSpPr>
          <p:nvPr/>
        </p:nvSpPr>
        <p:spPr>
          <a:xfrm>
            <a:off x="516363" y="299578"/>
            <a:ext cx="9258300" cy="49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>
                <a:latin typeface="Arial" pitchFamily="34" charset="0"/>
                <a:cs typeface="Arial" pitchFamily="34" charset="0"/>
              </a:rPr>
              <a:t>Conclusion</a:t>
            </a:r>
            <a:endParaRPr lang="ko-KR" alt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54625" y="297251"/>
            <a:ext cx="811049" cy="81450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39597" y="6211670"/>
            <a:ext cx="886800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**The research was supported by National Research Foundation of Korea NRF-2017R1D1A1B03029081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0776" y="110578"/>
            <a:ext cx="1283848" cy="9413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/>
          <a:srcRect l="8479" r="15182"/>
          <a:stretch/>
        </p:blipFill>
        <p:spPr>
          <a:xfrm>
            <a:off x="4502777" y="110578"/>
            <a:ext cx="2327625" cy="99133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88301" y="1111754"/>
            <a:ext cx="6555033" cy="5011123"/>
            <a:chOff x="351855" y="754486"/>
            <a:chExt cx="6708109" cy="5223043"/>
          </a:xfrm>
        </p:grpSpPr>
        <p:pic>
          <p:nvPicPr>
            <p:cNvPr id="9" name="Picture 8" descr="IMG_E0790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855" y="754486"/>
              <a:ext cx="6708109" cy="5223043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665494" y="881822"/>
              <a:ext cx="6170782" cy="6736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02060"/>
                  </a:solidFill>
                  <a:latin typeface="나눔고딕"/>
                  <a:ea typeface="나눔고딕"/>
                  <a:cs typeface="나눔고딕"/>
                </a:rPr>
                <a:t>Placenta-derived stem cell and genome research lab</a:t>
              </a:r>
            </a:p>
            <a:p>
              <a:pPr algn="ctr"/>
              <a:r>
                <a:rPr lang="en-US" altLang="ko-KR" b="1" dirty="0" err="1">
                  <a:solidFill>
                    <a:srgbClr val="002060"/>
                  </a:solidFill>
                  <a:latin typeface="나눔고딕"/>
                  <a:ea typeface="나눔고딕"/>
                  <a:cs typeface="나눔고딕"/>
                </a:rPr>
                <a:t>Yonsei</a:t>
              </a:r>
              <a:r>
                <a:rPr lang="en-US" altLang="ko-KR" b="1" dirty="0">
                  <a:solidFill>
                    <a:srgbClr val="002060"/>
                  </a:solidFill>
                  <a:latin typeface="나눔고딕"/>
                  <a:ea typeface="나눔고딕"/>
                  <a:cs typeface="나눔고딕"/>
                </a:rPr>
                <a:t> University College of Medicine</a:t>
              </a:r>
              <a:endParaRPr lang="ko-KR" altLang="en-US" b="1" dirty="0">
                <a:solidFill>
                  <a:srgbClr val="002060"/>
                </a:solidFill>
                <a:latin typeface="나눔고딕"/>
                <a:ea typeface="나눔고딕"/>
                <a:cs typeface="나눔고딕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41956" y="376318"/>
            <a:ext cx="4174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Special thanks to</a:t>
            </a:r>
            <a:r>
              <a:rPr lang="is-IS" sz="2800" dirty="0">
                <a:latin typeface="Arial"/>
                <a:cs typeface="Arial"/>
              </a:rPr>
              <a:t>…..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638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1112</Words>
  <Application>Microsoft Office PowerPoint</Application>
  <PresentationFormat>35mm 슬라이드</PresentationFormat>
  <Paragraphs>141</Paragraphs>
  <Slides>17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나눔고딕</vt:lpstr>
      <vt:lpstr>맑은 고딕</vt:lpstr>
      <vt:lpstr>Arial</vt:lpstr>
      <vt:lpstr>Times New Roman</vt:lpstr>
      <vt:lpstr>Wingdings</vt:lpstr>
      <vt:lpstr>Office 테마</vt:lpstr>
      <vt:lpstr>Human Cord Blood Derived  Lymphatic Endothelial Progenitor Cells are  Functionally Impaired in Pre-eclampsia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Result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Lymphatic endothelial progenitor cells are functionally impaired in pre-eclampsia</dc:title>
  <dc:creator>user</dc:creator>
  <cp:lastModifiedBy>Windows 사용자</cp:lastModifiedBy>
  <cp:revision>176</cp:revision>
  <cp:lastPrinted>2018-12-04T11:53:09Z</cp:lastPrinted>
  <dcterms:created xsi:type="dcterms:W3CDTF">2018-12-01T07:10:51Z</dcterms:created>
  <dcterms:modified xsi:type="dcterms:W3CDTF">2018-12-08T00:01:04Z</dcterms:modified>
</cp:coreProperties>
</file>