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71" r:id="rId4"/>
    <p:sldId id="275" r:id="rId5"/>
    <p:sldId id="269" r:id="rId6"/>
    <p:sldId id="257" r:id="rId7"/>
    <p:sldId id="277" r:id="rId8"/>
    <p:sldId id="258" r:id="rId9"/>
    <p:sldId id="262" r:id="rId10"/>
    <p:sldId id="273" r:id="rId11"/>
    <p:sldId id="274" r:id="rId12"/>
    <p:sldId id="265" r:id="rId13"/>
    <p:sldId id="266" r:id="rId14"/>
    <p:sldId id="276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9" autoAdjust="0"/>
    <p:restoredTop sz="65668" autoAdjust="0"/>
  </p:normalViewPr>
  <p:slideViewPr>
    <p:cSldViewPr showGuides="1">
      <p:cViewPr varScale="1">
        <p:scale>
          <a:sx n="44" d="100"/>
          <a:sy n="44" d="100"/>
        </p:scale>
        <p:origin x="1748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ckt\Desktop\Abstract\NK%20cell\&#53685;&#44228;&#50857;\&#52572;&#51333;_tabl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ckt\Desktop\Abstract\NK%20cell\&#53685;&#44228;&#50857;\&#52572;&#51333;_tabl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nickt\Desktop\Abstract\NK%20cell\&#53685;&#44228;&#50857;\&#52572;&#51333;_tabl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nickt\Desktop\Abstract\NK%20cell\&#53685;&#44228;&#50857;\&#52572;&#51333;_tab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Table!$H$33</c:f>
              <c:strCache>
                <c:ptCount val="1"/>
                <c:pt idx="0">
                  <c:v>No Tx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Table!$G$34:$G$39</c:f>
              <c:strCache>
                <c:ptCount val="6"/>
                <c:pt idx="0">
                  <c:v>Implantation rate</c:v>
                </c:pt>
                <c:pt idx="1">
                  <c:v>hCG positive rate</c:v>
                </c:pt>
                <c:pt idx="2">
                  <c:v>BPR</c:v>
                </c:pt>
                <c:pt idx="3">
                  <c:v>CAR</c:v>
                </c:pt>
                <c:pt idx="4">
                  <c:v>CPR</c:v>
                </c:pt>
                <c:pt idx="5">
                  <c:v>OPR</c:v>
                </c:pt>
              </c:strCache>
            </c:strRef>
          </c:cat>
          <c:val>
            <c:numRef>
              <c:f>Table!$H$34:$H$39</c:f>
              <c:numCache>
                <c:formatCode>0.0%</c:formatCode>
                <c:ptCount val="6"/>
                <c:pt idx="0">
                  <c:v>9.7222222222222224E-2</c:v>
                </c:pt>
                <c:pt idx="1">
                  <c:v>0.34482758620689657</c:v>
                </c:pt>
                <c:pt idx="2">
                  <c:v>0.15517241379310345</c:v>
                </c:pt>
                <c:pt idx="3">
                  <c:v>0.3</c:v>
                </c:pt>
                <c:pt idx="4">
                  <c:v>0.15517241379310345</c:v>
                </c:pt>
                <c:pt idx="5">
                  <c:v>0.10344827586206896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C7-4E41-A531-9380BAD74A97}"/>
            </c:ext>
          </c:extLst>
        </c:ser>
        <c:ser>
          <c:idx val="1"/>
          <c:order val="1"/>
          <c:tx>
            <c:strRef>
              <c:f>Table!$I$33</c:f>
              <c:strCache>
                <c:ptCount val="1"/>
                <c:pt idx="0">
                  <c:v>Immune-Tx.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Table!$G$34:$G$39</c:f>
              <c:strCache>
                <c:ptCount val="6"/>
                <c:pt idx="0">
                  <c:v>Implantation rate</c:v>
                </c:pt>
                <c:pt idx="1">
                  <c:v>hCG positive rate</c:v>
                </c:pt>
                <c:pt idx="2">
                  <c:v>BPR</c:v>
                </c:pt>
                <c:pt idx="3">
                  <c:v>CAR</c:v>
                </c:pt>
                <c:pt idx="4">
                  <c:v>CPR</c:v>
                </c:pt>
                <c:pt idx="5">
                  <c:v>OPR</c:v>
                </c:pt>
              </c:strCache>
            </c:strRef>
          </c:cat>
          <c:val>
            <c:numRef>
              <c:f>Table!$I$34:$I$39</c:f>
              <c:numCache>
                <c:formatCode>0.0%</c:formatCode>
                <c:ptCount val="6"/>
                <c:pt idx="0">
                  <c:v>0.27826086956521739</c:v>
                </c:pt>
                <c:pt idx="1">
                  <c:v>0.57692307692307687</c:v>
                </c:pt>
                <c:pt idx="2">
                  <c:v>5.7692307692307696E-2</c:v>
                </c:pt>
                <c:pt idx="3">
                  <c:v>0.18518518518518517</c:v>
                </c:pt>
                <c:pt idx="4">
                  <c:v>0.51923076923076927</c:v>
                </c:pt>
                <c:pt idx="5">
                  <c:v>0.42307692307692307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C7-4E41-A531-9380BAD74A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128064"/>
        <c:axId val="223015424"/>
      </c:barChart>
      <c:catAx>
        <c:axId val="87128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223015424"/>
        <c:crosses val="autoZero"/>
        <c:auto val="1"/>
        <c:lblAlgn val="ctr"/>
        <c:lblOffset val="100"/>
        <c:noMultiLvlLbl val="0"/>
      </c:catAx>
      <c:valAx>
        <c:axId val="223015424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87128064"/>
        <c:crosses val="autoZero"/>
        <c:crossBetween val="between"/>
        <c:majorUnit val="0.2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Table!$H$47</c:f>
              <c:strCache>
                <c:ptCount val="1"/>
                <c:pt idx="0">
                  <c:v>IVIG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Table!$G$48:$G$53</c:f>
              <c:strCache>
                <c:ptCount val="6"/>
                <c:pt idx="0">
                  <c:v>Implantation rate</c:v>
                </c:pt>
                <c:pt idx="1">
                  <c:v>hCG positive rate</c:v>
                </c:pt>
                <c:pt idx="2">
                  <c:v>BPR</c:v>
                </c:pt>
                <c:pt idx="3">
                  <c:v>CAR</c:v>
                </c:pt>
                <c:pt idx="4">
                  <c:v>CPR</c:v>
                </c:pt>
                <c:pt idx="5">
                  <c:v>OPR</c:v>
                </c:pt>
              </c:strCache>
            </c:strRef>
          </c:cat>
          <c:val>
            <c:numRef>
              <c:f>Table!$H$48:$H$53</c:f>
              <c:numCache>
                <c:formatCode>0.0%</c:formatCode>
                <c:ptCount val="6"/>
                <c:pt idx="0">
                  <c:v>0.28205128205128205</c:v>
                </c:pt>
                <c:pt idx="1">
                  <c:v>0.5714285714285714</c:v>
                </c:pt>
                <c:pt idx="2">
                  <c:v>2.8571428571428571E-2</c:v>
                </c:pt>
                <c:pt idx="3">
                  <c:v>0.26315789473684209</c:v>
                </c:pt>
                <c:pt idx="4">
                  <c:v>0.54285714285714282</c:v>
                </c:pt>
                <c:pt idx="5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03-490C-B1C3-3A952A0DCA53}"/>
            </c:ext>
          </c:extLst>
        </c:ser>
        <c:ser>
          <c:idx val="1"/>
          <c:order val="1"/>
          <c:tx>
            <c:strRef>
              <c:f>Table!$I$47</c:f>
              <c:strCache>
                <c:ptCount val="1"/>
                <c:pt idx="0">
                  <c:v>LMWH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Table!$G$48:$G$53</c:f>
              <c:strCache>
                <c:ptCount val="6"/>
                <c:pt idx="0">
                  <c:v>Implantation rate</c:v>
                </c:pt>
                <c:pt idx="1">
                  <c:v>hCG positive rate</c:v>
                </c:pt>
                <c:pt idx="2">
                  <c:v>BPR</c:v>
                </c:pt>
                <c:pt idx="3">
                  <c:v>CAR</c:v>
                </c:pt>
                <c:pt idx="4">
                  <c:v>CPR</c:v>
                </c:pt>
                <c:pt idx="5">
                  <c:v>OPR</c:v>
                </c:pt>
              </c:strCache>
            </c:strRef>
          </c:cat>
          <c:val>
            <c:numRef>
              <c:f>Table!$I$48:$I$53</c:f>
              <c:numCache>
                <c:formatCode>0.0%</c:formatCode>
                <c:ptCount val="6"/>
                <c:pt idx="0">
                  <c:v>0.27027027027027029</c:v>
                </c:pt>
                <c:pt idx="1">
                  <c:v>0.58823529411764708</c:v>
                </c:pt>
                <c:pt idx="2">
                  <c:v>0.11764705882352941</c:v>
                </c:pt>
                <c:pt idx="3">
                  <c:v>0</c:v>
                </c:pt>
                <c:pt idx="4">
                  <c:v>0.47058823529411764</c:v>
                </c:pt>
                <c:pt idx="5">
                  <c:v>0.47058823529411764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03-490C-B1C3-3A952A0DC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073728"/>
        <c:axId val="87482368"/>
      </c:barChart>
      <c:catAx>
        <c:axId val="88073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87482368"/>
        <c:crosses val="autoZero"/>
        <c:auto val="1"/>
        <c:lblAlgn val="ctr"/>
        <c:lblOffset val="100"/>
        <c:noMultiLvlLbl val="0"/>
      </c:catAx>
      <c:valAx>
        <c:axId val="87482368"/>
        <c:scaling>
          <c:orientation val="minMax"/>
          <c:max val="1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88073728"/>
        <c:crosses val="autoZero"/>
        <c:crossBetween val="between"/>
        <c:majorUnit val="0.2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ko-KR" dirty="0"/>
              <a:t>By AMH</a:t>
            </a:r>
            <a:endParaRPr lang="ko-KR" alt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&lt;0.5</c:v>
          </c:tx>
          <c:invertIfNegative val="0"/>
          <c:cat>
            <c:strLit>
              <c:ptCount val="1"/>
              <c:pt idx="0">
                <c:v>AMH(ng/mL)</c:v>
              </c:pt>
            </c:strLit>
          </c:cat>
          <c:val>
            <c:numRef>
              <c:f>Table!$B$64</c:f>
              <c:numCache>
                <c:formatCode>0.0%</c:formatCode>
                <c:ptCount val="1"/>
                <c:pt idx="0">
                  <c:v>0.7857142857142857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60-4E86-9859-471BB8109E49}"/>
            </c:ext>
          </c:extLst>
        </c:ser>
        <c:ser>
          <c:idx val="1"/>
          <c:order val="1"/>
          <c:tx>
            <c:v>0.5~1.1</c:v>
          </c:tx>
          <c:invertIfNegative val="0"/>
          <c:cat>
            <c:strLit>
              <c:ptCount val="1"/>
              <c:pt idx="0">
                <c:v>AMH(ng/mL)</c:v>
              </c:pt>
            </c:strLit>
          </c:cat>
          <c:val>
            <c:numRef>
              <c:f>Table!$C$64</c:f>
              <c:numCache>
                <c:formatCode>0.0%</c:formatCode>
                <c:ptCount val="1"/>
                <c:pt idx="0">
                  <c:v>0.5714285714285714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60-4E86-9859-471BB8109E49}"/>
            </c:ext>
          </c:extLst>
        </c:ser>
        <c:ser>
          <c:idx val="2"/>
          <c:order val="2"/>
          <c:tx>
            <c:v>≥1.1</c:v>
          </c:tx>
          <c:invertIfNegative val="0"/>
          <c:cat>
            <c:strLit>
              <c:ptCount val="1"/>
              <c:pt idx="0">
                <c:v>AMH(ng/mL)</c:v>
              </c:pt>
            </c:strLit>
          </c:cat>
          <c:val>
            <c:numRef>
              <c:f>Table!$D$64</c:f>
              <c:numCache>
                <c:formatCode>0.0%</c:formatCode>
                <c:ptCount val="1"/>
                <c:pt idx="0">
                  <c:v>0.60769230769230764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60-4E86-9859-471BB8109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87281664"/>
        <c:axId val="87484672"/>
      </c:barChart>
      <c:catAx>
        <c:axId val="872816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87484672"/>
        <c:crosses val="autoZero"/>
        <c:auto val="1"/>
        <c:lblAlgn val="ctr"/>
        <c:lblOffset val="100"/>
        <c:noMultiLvlLbl val="0"/>
      </c:catAx>
      <c:valAx>
        <c:axId val="87484672"/>
        <c:scaling>
          <c:orientation val="minMax"/>
          <c:max val="1"/>
          <c:min val="0"/>
        </c:scaling>
        <c:delete val="0"/>
        <c:axPos val="l"/>
        <c:majorGridlines/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200"/>
            </a:pPr>
            <a:endParaRPr lang="ko-KR"/>
          </a:p>
        </c:txPr>
        <c:crossAx val="87281664"/>
        <c:crosses val="autoZero"/>
        <c:crossBetween val="between"/>
        <c:majorUnit val="0.2"/>
      </c:valAx>
    </c:plotArea>
    <c:legend>
      <c:legendPos val="b"/>
      <c:overlay val="0"/>
      <c:txPr>
        <a:bodyPr/>
        <a:lstStyle/>
        <a:p>
          <a:pPr>
            <a:defRPr sz="12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By Age</a:t>
            </a:r>
            <a:endParaRPr lang="ko-KR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≤37yrs</c:v>
          </c:tx>
          <c:invertIfNegative val="0"/>
          <c:cat>
            <c:strLit>
              <c:ptCount val="1"/>
              <c:pt idx="0">
                <c:v>Age(years)</c:v>
              </c:pt>
            </c:strLit>
          </c:cat>
          <c:val>
            <c:numRef>
              <c:f>Table!$B$68</c:f>
              <c:numCache>
                <c:formatCode>0.0%</c:formatCode>
                <c:ptCount val="1"/>
                <c:pt idx="0">
                  <c:v>0.59302325581395354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94-49AF-8EE2-F2FF0E7EA696}"/>
            </c:ext>
          </c:extLst>
        </c:ser>
        <c:ser>
          <c:idx val="1"/>
          <c:order val="1"/>
          <c:tx>
            <c:v>38~41yrs</c:v>
          </c:tx>
          <c:invertIfNegative val="0"/>
          <c:cat>
            <c:strLit>
              <c:ptCount val="1"/>
              <c:pt idx="0">
                <c:v>Age(years)</c:v>
              </c:pt>
            </c:strLit>
          </c:cat>
          <c:val>
            <c:numRef>
              <c:f>Table!$C$68</c:f>
              <c:numCache>
                <c:formatCode>0.0%</c:formatCode>
                <c:ptCount val="1"/>
                <c:pt idx="0">
                  <c:v>0.65517241379310343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94-49AF-8EE2-F2FF0E7EA696}"/>
            </c:ext>
          </c:extLst>
        </c:ser>
        <c:ser>
          <c:idx val="2"/>
          <c:order val="2"/>
          <c:tx>
            <c:v>≥42yrs</c:v>
          </c:tx>
          <c:invertIfNegative val="0"/>
          <c:cat>
            <c:strLit>
              <c:ptCount val="1"/>
              <c:pt idx="0">
                <c:v>Age(years)</c:v>
              </c:pt>
            </c:strLit>
          </c:cat>
          <c:val>
            <c:numRef>
              <c:f>Table!$D$68</c:f>
              <c:numCache>
                <c:formatCode>0.0%</c:formatCode>
                <c:ptCount val="1"/>
                <c:pt idx="0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94-49AF-8EE2-F2FF0E7EA6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87282176"/>
        <c:axId val="87486400"/>
      </c:barChart>
      <c:catAx>
        <c:axId val="872821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87486400"/>
        <c:crosses val="autoZero"/>
        <c:auto val="1"/>
        <c:lblAlgn val="ctr"/>
        <c:lblOffset val="100"/>
        <c:noMultiLvlLbl val="0"/>
      </c:catAx>
      <c:valAx>
        <c:axId val="87486400"/>
        <c:scaling>
          <c:orientation val="minMax"/>
          <c:max val="1"/>
          <c:min val="0"/>
        </c:scaling>
        <c:delete val="0"/>
        <c:axPos val="l"/>
        <c:majorGridlines/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200"/>
            </a:pPr>
            <a:endParaRPr lang="ko-KR"/>
          </a:p>
        </c:txPr>
        <c:crossAx val="872821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2297516490646288"/>
          <c:y val="0.90003397662408258"/>
          <c:w val="0.55404945304774589"/>
          <c:h val="9.9966023375917368E-2"/>
        </c:manualLayout>
      </c:layout>
      <c:overlay val="0"/>
      <c:txPr>
        <a:bodyPr/>
        <a:lstStyle/>
        <a:p>
          <a:pPr>
            <a:defRPr sz="12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0.8136</cdr:x>
      <cdr:y>0.82</cdr:y>
    </cdr:from>
    <cdr:to>
      <cdr:x>0.99582</cdr:x>
      <cdr:y>0.92764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719799" y="2952328"/>
          <a:ext cx="833110" cy="3875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100" dirty="0"/>
            <a:t>p=0.362</a:t>
          </a:r>
          <a:endParaRPr lang="ko-KR" altLang="en-US" sz="1100" dirty="0"/>
        </a:p>
      </cdr:txBody>
    </cdr:sp>
  </cdr:relSizeAnchor>
  <cdr:relSizeAnchor xmlns:cdr="http://schemas.openxmlformats.org/drawingml/2006/chartDrawing">
    <cdr:from>
      <cdr:x>0.24401</cdr:x>
      <cdr:y>0.24</cdr:y>
    </cdr:from>
    <cdr:to>
      <cdr:x>0.88012</cdr:x>
      <cdr:y>0.44081</cdr:y>
    </cdr:to>
    <cdr:grpSp>
      <cdr:nvGrpSpPr>
        <cdr:cNvPr id="7" name="그룹 6">
          <a:extLst xmlns:a="http://schemas.openxmlformats.org/drawingml/2006/main">
            <a:ext uri="{FF2B5EF4-FFF2-40B4-BE49-F238E27FC236}">
              <a16:creationId xmlns:a16="http://schemas.microsoft.com/office/drawing/2014/main" id="{291D8FE5-7C79-4B8A-8162-F82739E72C0C}"/>
            </a:ext>
          </a:extLst>
        </cdr:cNvPr>
        <cdr:cNvGrpSpPr/>
      </cdr:nvGrpSpPr>
      <cdr:grpSpPr>
        <a:xfrm xmlns:a="http://schemas.openxmlformats.org/drawingml/2006/main">
          <a:off x="1115614" y="864096"/>
          <a:ext cx="2908295" cy="722996"/>
          <a:chOff x="1085850" y="671513"/>
          <a:chExt cx="2908300" cy="550862"/>
        </a:xfrm>
      </cdr:grpSpPr>
      <cdr:sp macro="" textlink="">
        <cdr:nvSpPr>
          <cdr:cNvPr id="4" name="TextBox 3"/>
          <cdr:cNvSpPr txBox="1"/>
        </cdr:nvSpPr>
        <cdr:spPr>
          <a:xfrm xmlns:a="http://schemas.openxmlformats.org/drawingml/2006/main">
            <a:off x="1085850" y="671513"/>
            <a:ext cx="600075" cy="257175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r>
              <a:rPr lang="en-US" altLang="ko-KR" sz="1200"/>
              <a:t>78.6%</a:t>
            </a:r>
            <a:endParaRPr lang="ko-KR" altLang="en-US" sz="1200"/>
          </a:p>
        </cdr:txBody>
      </cdr:sp>
      <cdr:sp macro="" textlink="">
        <cdr:nvSpPr>
          <cdr:cNvPr id="5" name="TextBox 1"/>
          <cdr:cNvSpPr txBox="1"/>
        </cdr:nvSpPr>
        <cdr:spPr>
          <a:xfrm xmlns:a="http://schemas.openxmlformats.org/drawingml/2006/main">
            <a:off x="2232024" y="965200"/>
            <a:ext cx="726036" cy="257175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altLang="ko-KR" sz="1200" dirty="0"/>
              <a:t>57.1%</a:t>
            </a:r>
            <a:endParaRPr lang="ko-KR" altLang="en-US" sz="1200" dirty="0"/>
          </a:p>
        </cdr:txBody>
      </cdr:sp>
      <cdr:sp macro="" textlink="">
        <cdr:nvSpPr>
          <cdr:cNvPr id="6" name="TextBox 1"/>
          <cdr:cNvSpPr txBox="1"/>
        </cdr:nvSpPr>
        <cdr:spPr>
          <a:xfrm xmlns:a="http://schemas.openxmlformats.org/drawingml/2006/main">
            <a:off x="3394075" y="927100"/>
            <a:ext cx="600075" cy="257175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altLang="ko-KR" sz="1200"/>
              <a:t>60.8%</a:t>
            </a:r>
            <a:endParaRPr lang="ko-KR" altLang="en-US" sz="1200"/>
          </a:p>
        </cdr:txBody>
      </cdr:sp>
    </cdr:grp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0.78072</cdr:x>
      <cdr:y>0.83689</cdr:y>
    </cdr:from>
    <cdr:to>
      <cdr:x>0.99276</cdr:x>
      <cdr:y>0.93064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95484" y="2955776"/>
          <a:ext cx="976516" cy="331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100" dirty="0"/>
            <a:t>p=0.740</a:t>
          </a:r>
          <a:endParaRPr lang="ko-KR" altLang="en-US" sz="1100" dirty="0"/>
        </a:p>
      </cdr:txBody>
    </cdr:sp>
  </cdr:relSizeAnchor>
  <cdr:relSizeAnchor xmlns:cdr="http://schemas.openxmlformats.org/drawingml/2006/chartDrawing">
    <cdr:from>
      <cdr:x>0.23454</cdr:x>
      <cdr:y>0.32383</cdr:y>
    </cdr:from>
    <cdr:to>
      <cdr:x>0.92251</cdr:x>
      <cdr:y>0.45288</cdr:y>
    </cdr:to>
    <cdr:grpSp>
      <cdr:nvGrpSpPr>
        <cdr:cNvPr id="6" name="그룹 5">
          <a:extLst xmlns:a="http://schemas.openxmlformats.org/drawingml/2006/main">
            <a:ext uri="{FF2B5EF4-FFF2-40B4-BE49-F238E27FC236}">
              <a16:creationId xmlns:a16="http://schemas.microsoft.com/office/drawing/2014/main" id="{E3B1A847-659A-4A7B-A6B8-9C617D6F361D}"/>
            </a:ext>
          </a:extLst>
        </cdr:cNvPr>
        <cdr:cNvGrpSpPr/>
      </cdr:nvGrpSpPr>
      <cdr:grpSpPr>
        <a:xfrm xmlns:a="http://schemas.openxmlformats.org/drawingml/2006/main">
          <a:off x="1080136" y="1143716"/>
          <a:ext cx="3168334" cy="455784"/>
          <a:chOff x="1090613" y="765175"/>
          <a:chExt cx="3145386" cy="354013"/>
        </a:xfrm>
      </cdr:grpSpPr>
      <cdr:sp macro="" textlink="">
        <cdr:nvSpPr>
          <cdr:cNvPr id="3" name="TextBox 2"/>
          <cdr:cNvSpPr txBox="1"/>
        </cdr:nvSpPr>
        <cdr:spPr>
          <a:xfrm xmlns:a="http://schemas.openxmlformats.org/drawingml/2006/main">
            <a:off x="1090613" y="852488"/>
            <a:ext cx="714860" cy="266700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r>
              <a:rPr lang="en-US" altLang="ko-KR" sz="1200" dirty="0"/>
              <a:t>59.3%</a:t>
            </a:r>
            <a:endParaRPr lang="ko-KR" altLang="en-US" sz="1200" dirty="0"/>
          </a:p>
        </cdr:txBody>
      </cdr:sp>
      <cdr:sp macro="" textlink="">
        <cdr:nvSpPr>
          <cdr:cNvPr id="4" name="TextBox 1"/>
          <cdr:cNvSpPr txBox="1"/>
        </cdr:nvSpPr>
        <cdr:spPr>
          <a:xfrm xmlns:a="http://schemas.openxmlformats.org/drawingml/2006/main">
            <a:off x="3413125" y="850900"/>
            <a:ext cx="822874" cy="266700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altLang="ko-KR" sz="1200" dirty="0"/>
              <a:t>60.0%</a:t>
            </a:r>
            <a:endParaRPr lang="ko-KR" altLang="en-US" sz="1200" dirty="0"/>
          </a:p>
        </cdr:txBody>
      </cdr:sp>
      <cdr:sp macro="" textlink="">
        <cdr:nvSpPr>
          <cdr:cNvPr id="5" name="TextBox 1"/>
          <cdr:cNvSpPr txBox="1"/>
        </cdr:nvSpPr>
        <cdr:spPr>
          <a:xfrm xmlns:a="http://schemas.openxmlformats.org/drawingml/2006/main">
            <a:off x="2222499" y="765175"/>
            <a:ext cx="798238" cy="266700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altLang="ko-KR" sz="1200" dirty="0"/>
              <a:t>65.5%</a:t>
            </a:r>
            <a:endParaRPr lang="ko-KR" altLang="en-US" sz="1200" dirty="0"/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A78A-5E71-4BA1-AE2C-60C40378719B}" type="datetimeFigureOut">
              <a:rPr lang="ko-KR" altLang="en-US" smtClean="0"/>
              <a:t>2018-12-08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8E684-6B65-48E2-AC6C-6D6378C116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4474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8E684-6B65-48E2-AC6C-6D6378C116B6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3562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8E684-6B65-48E2-AC6C-6D6378C116B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0061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8E684-6B65-48E2-AC6C-6D6378C116B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789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8E684-6B65-48E2-AC6C-6D6378C116B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3024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8E684-6B65-48E2-AC6C-6D6378C116B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0400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8E684-6B65-48E2-AC6C-6D6378C116B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578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8E684-6B65-48E2-AC6C-6D6378C116B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3987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8E684-6B65-48E2-AC6C-6D6378C116B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9544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8E684-6B65-48E2-AC6C-6D6378C116B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5144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8E684-6B65-48E2-AC6C-6D6378C116B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355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8E684-6B65-48E2-AC6C-6D6378C116B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0602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8E684-6B65-48E2-AC6C-6D6378C116B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7086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8E684-6B65-48E2-AC6C-6D6378C116B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9319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528D4-22A7-4B2A-9282-73DAC9EF35D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971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7E3E-D224-4690-8C15-CCFC33131FAA}" type="datetimeFigureOut">
              <a:rPr lang="ko-KR" altLang="en-US" smtClean="0"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6C059-FA21-40EA-A827-8C710209933B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69"/>
            <a:ext cx="2160240" cy="355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7794612" y="30801"/>
            <a:ext cx="1331640" cy="44884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2592591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7E3E-D224-4690-8C15-CCFC33131FAA}" type="datetimeFigureOut">
              <a:rPr lang="ko-KR" altLang="en-US" smtClean="0"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6C059-FA21-40EA-A827-8C7102099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0887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7E3E-D224-4690-8C15-CCFC33131FAA}" type="datetimeFigureOut">
              <a:rPr lang="ko-KR" altLang="en-US" smtClean="0"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6C059-FA21-40EA-A827-8C7102099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4007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7E3E-D224-4690-8C15-CCFC33131FAA}" type="datetimeFigureOut">
              <a:rPr lang="ko-KR" altLang="en-US" smtClean="0"/>
              <a:t>2018-12-08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6C059-FA21-40EA-A827-8C7102099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2262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7E3E-D224-4690-8C15-CCFC33131FAA}" type="datetimeFigureOut">
              <a:rPr lang="ko-KR" altLang="en-US" smtClean="0"/>
              <a:t>2018-12-08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6C059-FA21-40EA-A827-8C7102099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0906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7E3E-D224-4690-8C15-CCFC33131FAA}" type="datetimeFigureOut">
              <a:rPr lang="ko-KR" altLang="en-US" smtClean="0"/>
              <a:t>2018-12-08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6C059-FA21-40EA-A827-8C7102099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7431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7E3E-D224-4690-8C15-CCFC33131FAA}" type="datetimeFigureOut">
              <a:rPr lang="ko-KR" altLang="en-US" smtClean="0"/>
              <a:t>2018-12-08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6C059-FA21-40EA-A827-8C7102099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488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7E3E-D224-4690-8C15-CCFC33131FAA}" type="datetimeFigureOut">
              <a:rPr lang="ko-KR" altLang="en-US" smtClean="0"/>
              <a:t>2018-12-08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6C059-FA21-40EA-A827-8C7102099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0641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7E3E-D224-4690-8C15-CCFC33131FAA}" type="datetimeFigureOut">
              <a:rPr lang="ko-KR" altLang="en-US" smtClean="0"/>
              <a:t>2018-12-08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6C059-FA21-40EA-A827-8C7102099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155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7E3E-D224-4690-8C15-CCFC33131FAA}" type="datetimeFigureOut">
              <a:rPr lang="ko-KR" altLang="en-US" smtClean="0"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6C059-FA21-40EA-A827-8C7102099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3356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7E3E-D224-4690-8C15-CCFC33131FAA}" type="datetimeFigureOut">
              <a:rPr lang="ko-KR" altLang="en-US" smtClean="0"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6C059-FA21-40EA-A827-8C7102099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9272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F7E3E-D224-4690-8C15-CCFC33131FAA}" type="datetimeFigureOut">
              <a:rPr lang="ko-KR" altLang="en-US" smtClean="0"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6C059-FA21-40EA-A827-8C7102099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5900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g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908720"/>
            <a:ext cx="7704856" cy="1728192"/>
          </a:xfrm>
          <a:ln>
            <a:solidFill>
              <a:srgbClr val="000099"/>
            </a:solidFill>
          </a:ln>
        </p:spPr>
        <p:txBody>
          <a:bodyPr>
            <a:noAutofit/>
          </a:bodyPr>
          <a:lstStyle/>
          <a:p>
            <a:r>
              <a:rPr lang="en-US" altLang="ko-KR" sz="2800" b="1" dirty="0"/>
              <a:t>Immune-modulatory Treatment </a:t>
            </a:r>
            <a:br>
              <a:rPr lang="en-US" altLang="ko-KR" sz="2800" b="1" dirty="0"/>
            </a:br>
            <a:r>
              <a:rPr lang="en-US" altLang="ko-KR" sz="2800" b="1" dirty="0"/>
              <a:t>in Women with High NK cell proportion</a:t>
            </a:r>
            <a:br>
              <a:rPr lang="en-US" altLang="ko-KR" sz="2800" b="1" dirty="0"/>
            </a:br>
            <a:r>
              <a:rPr lang="en-US" altLang="ko-KR" sz="2800" b="1" dirty="0"/>
              <a:t> but without history of RRF</a:t>
            </a:r>
            <a:endParaRPr lang="ko-KR" altLang="en-US" sz="28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87524" y="3789040"/>
            <a:ext cx="8640960" cy="792088"/>
          </a:xfrm>
        </p:spPr>
        <p:txBody>
          <a:bodyPr>
            <a:normAutofit/>
          </a:bodyPr>
          <a:lstStyle/>
          <a:p>
            <a:r>
              <a:rPr lang="en-US" altLang="ko-KR" sz="1800" dirty="0">
                <a:solidFill>
                  <a:schemeClr val="tx1"/>
                </a:solidFill>
                <a:latin typeface="Gill Sans MT" panose="020B0502020104020203" pitchFamily="34" charset="0"/>
              </a:rPr>
              <a:t>Ji </a:t>
            </a:r>
            <a:r>
              <a:rPr lang="en-US" altLang="ko-KR" sz="1800" dirty="0" err="1">
                <a:solidFill>
                  <a:schemeClr val="tx1"/>
                </a:solidFill>
                <a:latin typeface="Gill Sans MT" panose="020B0502020104020203" pitchFamily="34" charset="0"/>
              </a:rPr>
              <a:t>Eun</a:t>
            </a:r>
            <a:r>
              <a:rPr lang="en-US" altLang="ko-KR" sz="1800" dirty="0">
                <a:solidFill>
                  <a:schemeClr val="tx1"/>
                </a:solidFill>
                <a:latin typeface="Gill Sans MT" panose="020B0502020104020203" pitchFamily="34" charset="0"/>
              </a:rPr>
              <a:t> Kim, Min Jung Kim, </a:t>
            </a:r>
            <a:r>
              <a:rPr lang="en-US" altLang="ko-KR" sz="1800" dirty="0" err="1">
                <a:solidFill>
                  <a:schemeClr val="tx1"/>
                </a:solidFill>
                <a:latin typeface="Gill Sans MT" panose="020B0502020104020203" pitchFamily="34" charset="0"/>
              </a:rPr>
              <a:t>Joung</a:t>
            </a:r>
            <a:r>
              <a:rPr lang="en-US" altLang="ko-KR" sz="1800" dirty="0">
                <a:solidFill>
                  <a:schemeClr val="tx1"/>
                </a:solidFill>
                <a:latin typeface="Gill Sans MT" panose="020B0502020104020203" pitchFamily="34" charset="0"/>
              </a:rPr>
              <a:t> Sub </a:t>
            </a:r>
            <a:r>
              <a:rPr lang="en-US" altLang="ko-KR" sz="1800" dirty="0" err="1">
                <a:solidFill>
                  <a:schemeClr val="tx1"/>
                </a:solidFill>
                <a:latin typeface="Gill Sans MT" panose="020B0502020104020203" pitchFamily="34" charset="0"/>
              </a:rPr>
              <a:t>Youn</a:t>
            </a:r>
            <a:r>
              <a:rPr lang="en-US" altLang="ko-KR" sz="1800" dirty="0">
                <a:solidFill>
                  <a:schemeClr val="tx1"/>
                </a:solidFill>
                <a:latin typeface="Gill Sans MT" panose="020B0502020104020203" pitchFamily="34" charset="0"/>
              </a:rPr>
              <a:t>, </a:t>
            </a:r>
            <a:r>
              <a:rPr lang="en-US" altLang="ko-KR" sz="1800" dirty="0" err="1">
                <a:solidFill>
                  <a:schemeClr val="tx1"/>
                </a:solidFill>
                <a:latin typeface="Gill Sans MT" panose="020B0502020104020203" pitchFamily="34" charset="0"/>
              </a:rPr>
              <a:t>Myeong</a:t>
            </a:r>
            <a:r>
              <a:rPr lang="en-US" altLang="ko-KR" sz="1800" dirty="0">
                <a:solidFill>
                  <a:schemeClr val="tx1"/>
                </a:solidFill>
                <a:latin typeface="Gill Sans MT" panose="020B0502020104020203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Gill Sans MT" panose="020B0502020104020203" pitchFamily="34" charset="0"/>
              </a:rPr>
              <a:t>Jin</a:t>
            </a:r>
            <a:r>
              <a:rPr lang="en-US" altLang="ko-KR" sz="1800" dirty="0">
                <a:solidFill>
                  <a:schemeClr val="tx1"/>
                </a:solidFill>
                <a:latin typeface="Gill Sans MT" panose="020B0502020104020203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Gill Sans MT" panose="020B0502020104020203" pitchFamily="34" charset="0"/>
              </a:rPr>
              <a:t>Yeon</a:t>
            </a:r>
            <a:r>
              <a:rPr lang="en-US" altLang="ko-KR" sz="1800" dirty="0">
                <a:solidFill>
                  <a:schemeClr val="tx1"/>
                </a:solidFill>
                <a:latin typeface="Gill Sans MT" panose="020B0502020104020203" pitchFamily="34" charset="0"/>
              </a:rPr>
              <a:t>, In Ok Song, Chan Woo Park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135" y="4581128"/>
            <a:ext cx="77048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Division of Reproductive and Endocrinology </a:t>
            </a:r>
          </a:p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Obstetrics and Gynecology </a:t>
            </a:r>
          </a:p>
          <a:p>
            <a:pPr algn="ctr"/>
            <a:r>
              <a:rPr lang="en-US" altLang="ko-K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Cheil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 Hospital and Women’s Healthcare Center </a:t>
            </a:r>
          </a:p>
          <a:p>
            <a:pPr algn="ctr"/>
            <a:r>
              <a:rPr lang="en-US" altLang="ko-K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Dankook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University College of Medicine, Seoul, Korea</a:t>
            </a:r>
            <a:endParaRPr lang="ko-KR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69"/>
            <a:ext cx="2160240" cy="355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7794612" y="30801"/>
            <a:ext cx="1331640" cy="448848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2236200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76671"/>
            <a:ext cx="8229600" cy="940967"/>
          </a:xfrm>
          <a:ln>
            <a:solidFill>
              <a:srgbClr val="000099"/>
            </a:solidFill>
          </a:ln>
        </p:spPr>
        <p:txBody>
          <a:bodyPr>
            <a:normAutofit/>
          </a:bodyPr>
          <a:lstStyle/>
          <a:p>
            <a:r>
              <a:rPr lang="en-US" altLang="ko-KR" sz="2800" b="1" dirty="0"/>
              <a:t>Introduction </a:t>
            </a:r>
            <a:endParaRPr lang="ko-KR" altLang="en-US" sz="2800" b="1" strike="sngStrike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0364" y="2399798"/>
            <a:ext cx="8363272" cy="3705276"/>
          </a:xfrm>
        </p:spPr>
        <p:txBody>
          <a:bodyPr>
            <a:normAutofit/>
          </a:bodyPr>
          <a:lstStyle/>
          <a:p>
            <a:r>
              <a:rPr lang="en-US" altLang="ko-KR" sz="1900" dirty="0"/>
              <a:t>Recurrent implantation failure(RIF) or recurrent pregnancy loss(RPL), is a great challenge to both patients in IVF and physicians.</a:t>
            </a:r>
          </a:p>
          <a:p>
            <a:endParaRPr lang="en-US" altLang="ko-KR" sz="1900" dirty="0"/>
          </a:p>
          <a:p>
            <a:r>
              <a:rPr lang="en-US" altLang="ko-KR" sz="1900" dirty="0"/>
              <a:t>Cellular immune factors, such as abnormal natural killer cell levels, natural killer cell cytotoxicity, and/or type 1 T helper immunity, has been suggested as one of the mechanisms of RRF.</a:t>
            </a:r>
          </a:p>
          <a:p>
            <a:endParaRPr lang="en-US" altLang="ko-KR" sz="1900" dirty="0"/>
          </a:p>
          <a:p>
            <a:r>
              <a:rPr lang="en-US" altLang="ko-KR" sz="1900" dirty="0"/>
              <a:t>Immune-modulatory treatment such as intravenous immunoglobulin G (IVIG) or low molecular weight heparin (LMWH) would be considered to improve the ART outcome of such patients.</a:t>
            </a:r>
            <a:endParaRPr lang="ko-KR" altLang="en-US" sz="1900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1700808"/>
            <a:ext cx="482453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Recurrent reproductive failure (RRF)</a:t>
            </a:r>
            <a:endParaRPr lang="ko-KR" altLang="en-US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360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76671"/>
            <a:ext cx="8229600" cy="94096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ko-KR" sz="2800" b="1" dirty="0"/>
              <a:t>Immune-modulatory treatment </a:t>
            </a:r>
            <a:endParaRPr lang="ko-KR" altLang="en-US" sz="28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5" y="2322160"/>
            <a:ext cx="4498147" cy="34110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3568" y="1628800"/>
            <a:ext cx="446449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KSRI guidline for IVIG treatment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2339752" y="3268876"/>
            <a:ext cx="4354130" cy="632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2264280" y="4362967"/>
            <a:ext cx="4323944" cy="300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2221808" y="4869160"/>
            <a:ext cx="4104456" cy="0"/>
          </a:xfrm>
          <a:prstGeom prst="line">
            <a:avLst/>
          </a:prstGeom>
          <a:ln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32382" y="2614486"/>
            <a:ext cx="389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48782" y="369721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▶</a:t>
            </a:r>
          </a:p>
        </p:txBody>
      </p:sp>
    </p:spTree>
    <p:extLst>
      <p:ext uri="{BB962C8B-B14F-4D97-AF65-F5344CB8AC3E}">
        <p14:creationId xmlns:p14="http://schemas.microsoft.com/office/powerpoint/2010/main" val="270251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3"/>
            <a:ext cx="8229600" cy="1012975"/>
          </a:xfrm>
          <a:ln>
            <a:solidFill>
              <a:srgbClr val="000099"/>
            </a:solidFill>
          </a:ln>
        </p:spPr>
        <p:txBody>
          <a:bodyPr>
            <a:normAutofit/>
          </a:bodyPr>
          <a:lstStyle/>
          <a:p>
            <a:r>
              <a:rPr lang="en-US" altLang="ko-KR" sz="2800" b="1" dirty="0"/>
              <a:t>Immune-modulatory treatment</a:t>
            </a:r>
            <a:endParaRPr lang="ko-KR" altLang="en-US" sz="28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104456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ko-KR" sz="1800" dirty="0"/>
              <a:t> </a:t>
            </a:r>
            <a:r>
              <a:rPr lang="en-US" altLang="ko-KR" sz="1900" b="1" dirty="0"/>
              <a:t>Human immunoglobulin (</a:t>
            </a:r>
            <a:r>
              <a:rPr lang="ko-KR" altLang="en-US" sz="1900" b="1" dirty="0"/>
              <a:t>상품명</a:t>
            </a:r>
            <a:r>
              <a:rPr lang="en-US" altLang="ko-KR" sz="1900" b="1" dirty="0"/>
              <a:t>: IV-Globulin, Liv-Gamma)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1800" dirty="0"/>
              <a:t> NK(natural killer) cell ≥ 12% </a:t>
            </a:r>
            <a:r>
              <a:rPr lang="ko-KR" altLang="en-US" sz="1800" dirty="0"/>
              <a:t>이며</a:t>
            </a:r>
            <a:r>
              <a:rPr lang="en-US" altLang="ko-KR" sz="1800" dirty="0"/>
              <a:t>, </a:t>
            </a:r>
            <a:r>
              <a:rPr lang="en-US" altLang="ko-KR" sz="1800" b="1" dirty="0">
                <a:solidFill>
                  <a:srgbClr val="0000CC"/>
                </a:solidFill>
              </a:rPr>
              <a:t>3</a:t>
            </a:r>
            <a:r>
              <a:rPr lang="ko-KR" altLang="en-US" sz="1800" b="1" dirty="0">
                <a:solidFill>
                  <a:srgbClr val="0000CC"/>
                </a:solidFill>
              </a:rPr>
              <a:t>회 이상 </a:t>
            </a:r>
            <a:r>
              <a:rPr lang="ko-KR" altLang="en-US" sz="1800" b="1" dirty="0" err="1">
                <a:solidFill>
                  <a:srgbClr val="0000CC"/>
                </a:solidFill>
              </a:rPr>
              <a:t>반복유산</a:t>
            </a:r>
            <a:r>
              <a:rPr lang="ko-KR" altLang="en-US" sz="1800" b="1" dirty="0">
                <a:solidFill>
                  <a:srgbClr val="0000CC"/>
                </a:solidFill>
              </a:rPr>
              <a:t> 또는 </a:t>
            </a:r>
            <a:r>
              <a:rPr lang="ko-KR" altLang="en-US" sz="1800" b="1" dirty="0" err="1">
                <a:solidFill>
                  <a:srgbClr val="0000CC"/>
                </a:solidFill>
              </a:rPr>
              <a:t>착상실패를</a:t>
            </a:r>
            <a:r>
              <a:rPr lang="ko-KR" altLang="en-US" sz="1800" b="1" dirty="0">
                <a:solidFill>
                  <a:srgbClr val="0000CC"/>
                </a:solidFill>
              </a:rPr>
              <a:t> 경험한 경우</a:t>
            </a:r>
            <a:r>
              <a:rPr lang="ko-KR" altLang="en-US" sz="1800" dirty="0"/>
              <a:t>에</a:t>
            </a:r>
            <a:r>
              <a:rPr lang="ko-KR" altLang="en-US" sz="1800" b="1" dirty="0">
                <a:solidFill>
                  <a:srgbClr val="0000CC"/>
                </a:solidFill>
              </a:rPr>
              <a:t> </a:t>
            </a:r>
            <a:r>
              <a:rPr lang="ko-KR" altLang="en-US" sz="1800" dirty="0"/>
              <a:t>사용 할 수 있으며</a:t>
            </a:r>
            <a:r>
              <a:rPr lang="en-US" altLang="ko-KR" sz="1800" dirty="0"/>
              <a:t>, </a:t>
            </a:r>
            <a:r>
              <a:rPr lang="ko-KR" altLang="en-US" sz="1800" dirty="0"/>
              <a:t>전액본인부담으로 적용된다</a:t>
            </a:r>
            <a:r>
              <a:rPr lang="en-US" altLang="ko-KR" sz="1800" dirty="0"/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1800" dirty="0"/>
              <a:t>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ko-KR" altLang="en-US" sz="1800" dirty="0"/>
              <a:t>용법은 </a:t>
            </a:r>
            <a:r>
              <a:rPr lang="en-US" altLang="ko-KR" sz="1800" dirty="0"/>
              <a:t>400mg/kg</a:t>
            </a:r>
            <a:r>
              <a:rPr lang="ko-KR" altLang="en-US" sz="1800" dirty="0"/>
              <a:t>을 </a:t>
            </a:r>
            <a:r>
              <a:rPr lang="en-US" altLang="ko-KR" sz="1800" dirty="0"/>
              <a:t>3-4</a:t>
            </a:r>
            <a:r>
              <a:rPr lang="ko-KR" altLang="en-US" sz="1800" dirty="0"/>
              <a:t>주 간격으로 배란일</a:t>
            </a:r>
            <a:r>
              <a:rPr lang="en-US" altLang="ko-KR" sz="1800" dirty="0"/>
              <a:t>(</a:t>
            </a:r>
            <a:r>
              <a:rPr lang="ko-KR" altLang="en-US" sz="1800" dirty="0"/>
              <a:t>또는 </a:t>
            </a:r>
            <a:r>
              <a:rPr lang="ko-KR" altLang="en-US" sz="1800" dirty="0" err="1"/>
              <a:t>보조생식술</a:t>
            </a:r>
            <a:r>
              <a:rPr lang="ko-KR" altLang="en-US" sz="1800" dirty="0"/>
              <a:t> 시행일</a:t>
            </a:r>
            <a:r>
              <a:rPr lang="en-US" altLang="ko-KR" sz="1800" dirty="0"/>
              <a:t>)</a:t>
            </a:r>
            <a:r>
              <a:rPr lang="ko-KR" altLang="en-US" sz="1800" dirty="0"/>
              <a:t>부터 </a:t>
            </a:r>
            <a:r>
              <a:rPr lang="en-US" altLang="ko-KR" sz="1800" dirty="0"/>
              <a:t>14</a:t>
            </a:r>
            <a:r>
              <a:rPr lang="ko-KR" altLang="en-US" sz="1800" dirty="0"/>
              <a:t>주까지 투여한다</a:t>
            </a:r>
            <a:r>
              <a:rPr lang="en-US" altLang="ko-KR" sz="1800" dirty="0"/>
              <a:t>.</a:t>
            </a:r>
          </a:p>
          <a:p>
            <a:pPr>
              <a:lnSpc>
                <a:spcPct val="110000"/>
              </a:lnSpc>
            </a:pPr>
            <a:endParaRPr lang="en-US" altLang="ko-KR" sz="1800" dirty="0"/>
          </a:p>
          <a:p>
            <a:pPr>
              <a:lnSpc>
                <a:spcPct val="110000"/>
              </a:lnSpc>
            </a:pPr>
            <a:endParaRPr lang="en-US" altLang="ko-KR" sz="1800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ko-KR" sz="1900" b="1" dirty="0"/>
              <a:t>Aspirin/Enoxaparin/</a:t>
            </a:r>
            <a:r>
              <a:rPr lang="en-US" altLang="ko-KR" sz="1900" b="1" dirty="0" err="1"/>
              <a:t>Dalteparin</a:t>
            </a:r>
            <a:r>
              <a:rPr lang="en-US" altLang="ko-KR" sz="1900" b="1" dirty="0"/>
              <a:t> (</a:t>
            </a:r>
            <a:r>
              <a:rPr lang="ko-KR" altLang="en-US" sz="1900" b="1" dirty="0"/>
              <a:t>상품명</a:t>
            </a:r>
            <a:r>
              <a:rPr lang="en-US" altLang="ko-KR" sz="1900" b="1" dirty="0"/>
              <a:t>: </a:t>
            </a:r>
            <a:r>
              <a:rPr lang="en-US" altLang="ko-KR" sz="1900" b="1" dirty="0" err="1"/>
              <a:t>Astrix</a:t>
            </a:r>
            <a:r>
              <a:rPr lang="en-US" altLang="ko-KR" sz="1900" b="1" dirty="0"/>
              <a:t>/</a:t>
            </a:r>
            <a:r>
              <a:rPr lang="en-US" altLang="ko-KR" sz="1900" b="1" dirty="0" err="1"/>
              <a:t>Cnoxane</a:t>
            </a:r>
            <a:r>
              <a:rPr lang="en-US" altLang="ko-KR" sz="1900" b="1" dirty="0"/>
              <a:t>, </a:t>
            </a:r>
            <a:r>
              <a:rPr lang="en-US" altLang="ko-KR" sz="1900" b="1" dirty="0" err="1"/>
              <a:t>Clexane</a:t>
            </a:r>
            <a:r>
              <a:rPr lang="en-US" altLang="ko-KR" sz="1900" b="1" dirty="0"/>
              <a:t>/</a:t>
            </a:r>
            <a:r>
              <a:rPr lang="en-US" altLang="ko-KR" sz="1900" b="1" dirty="0" err="1"/>
              <a:t>Fragmin</a:t>
            </a:r>
            <a:r>
              <a:rPr lang="en-US" altLang="ko-KR" sz="1900" b="1" dirty="0"/>
              <a:t>)</a:t>
            </a:r>
          </a:p>
          <a:p>
            <a:pPr>
              <a:lnSpc>
                <a:spcPct val="120000"/>
              </a:lnSpc>
              <a:buAutoNum type="arabicParenR"/>
            </a:pPr>
            <a:r>
              <a:rPr lang="en-US" altLang="ko-KR" sz="1800" dirty="0"/>
              <a:t>Antiphospholipid antibody syndrome, </a:t>
            </a:r>
          </a:p>
          <a:p>
            <a:pPr>
              <a:lnSpc>
                <a:spcPct val="120000"/>
              </a:lnSpc>
              <a:buAutoNum type="arabicParenR"/>
            </a:pPr>
            <a:r>
              <a:rPr lang="en-US" altLang="ko-KR" sz="1800" dirty="0"/>
              <a:t>Inherited Anti-thrombin deficiency, </a:t>
            </a:r>
          </a:p>
          <a:p>
            <a:pPr>
              <a:lnSpc>
                <a:spcPct val="120000"/>
              </a:lnSpc>
              <a:buAutoNum type="arabicParenR"/>
            </a:pPr>
            <a:r>
              <a:rPr lang="ko-KR" altLang="en-US" sz="1800" dirty="0"/>
              <a:t>임신 전 </a:t>
            </a:r>
            <a:r>
              <a:rPr lang="en-US" altLang="ko-KR" sz="1800" dirty="0"/>
              <a:t>2</a:t>
            </a:r>
            <a:r>
              <a:rPr lang="ko-KR" altLang="en-US" sz="1800" dirty="0"/>
              <a:t>회 이상 </a:t>
            </a:r>
            <a:r>
              <a:rPr lang="en-US" altLang="ko-KR" sz="1800" dirty="0"/>
              <a:t>Venous thromboembolism (VTE) </a:t>
            </a:r>
            <a:r>
              <a:rPr lang="ko-KR" altLang="en-US" sz="1800" dirty="0"/>
              <a:t>경험</a:t>
            </a:r>
            <a:r>
              <a:rPr lang="en-US" altLang="ko-KR" sz="1800" dirty="0"/>
              <a:t>, </a:t>
            </a:r>
          </a:p>
          <a:p>
            <a:pPr>
              <a:lnSpc>
                <a:spcPct val="120000"/>
              </a:lnSpc>
              <a:buAutoNum type="arabicParenR"/>
            </a:pPr>
            <a:r>
              <a:rPr lang="en-US" altLang="ko-KR" sz="1800" b="1" dirty="0">
                <a:solidFill>
                  <a:srgbClr val="0000CC"/>
                </a:solidFill>
              </a:rPr>
              <a:t>Inherited thrombophilia (Inherited Anti-thrombin deficiency</a:t>
            </a:r>
            <a:r>
              <a:rPr lang="ko-KR" altLang="en-US" sz="1800" b="1" dirty="0">
                <a:solidFill>
                  <a:srgbClr val="0000CC"/>
                </a:solidFill>
              </a:rPr>
              <a:t>제외</a:t>
            </a:r>
            <a:r>
              <a:rPr lang="en-US" altLang="ko-KR" sz="1800" b="1" dirty="0">
                <a:solidFill>
                  <a:srgbClr val="0000CC"/>
                </a:solidFill>
              </a:rPr>
              <a:t>)</a:t>
            </a:r>
            <a:r>
              <a:rPr lang="ko-KR" altLang="en-US" sz="1800" b="1" dirty="0">
                <a:solidFill>
                  <a:srgbClr val="0000CC"/>
                </a:solidFill>
              </a:rPr>
              <a:t>로 인해 </a:t>
            </a:r>
            <a:r>
              <a:rPr lang="en-US" altLang="ko-KR" sz="1800" b="1" dirty="0">
                <a:solidFill>
                  <a:srgbClr val="0000CC"/>
                </a:solidFill>
              </a:rPr>
              <a:t>3</a:t>
            </a:r>
            <a:r>
              <a:rPr lang="ko-KR" altLang="en-US" sz="1800" b="1" dirty="0">
                <a:solidFill>
                  <a:srgbClr val="0000CC"/>
                </a:solidFill>
              </a:rPr>
              <a:t>회 이상 </a:t>
            </a:r>
            <a:r>
              <a:rPr lang="ko-KR" altLang="en-US" sz="1800" b="1" dirty="0" err="1">
                <a:solidFill>
                  <a:srgbClr val="0000CC"/>
                </a:solidFill>
              </a:rPr>
              <a:t>반복유산</a:t>
            </a:r>
            <a:r>
              <a:rPr lang="ko-KR" altLang="en-US" sz="1800" b="1" dirty="0">
                <a:solidFill>
                  <a:srgbClr val="0000CC"/>
                </a:solidFill>
              </a:rPr>
              <a:t> 또는 </a:t>
            </a:r>
            <a:r>
              <a:rPr lang="ko-KR" altLang="en-US" sz="1800" b="1" dirty="0" err="1">
                <a:solidFill>
                  <a:srgbClr val="0000CC"/>
                </a:solidFill>
              </a:rPr>
              <a:t>착상실패를</a:t>
            </a:r>
            <a:r>
              <a:rPr lang="ko-KR" altLang="en-US" sz="1800" b="1" dirty="0">
                <a:solidFill>
                  <a:srgbClr val="0000CC"/>
                </a:solidFill>
              </a:rPr>
              <a:t> 경험한 경우가 해당된다</a:t>
            </a:r>
            <a:r>
              <a:rPr lang="en-US" altLang="ko-KR" sz="1800" b="1" dirty="0">
                <a:solidFill>
                  <a:srgbClr val="0000CC"/>
                </a:solidFill>
              </a:rPr>
              <a:t>. </a:t>
            </a:r>
          </a:p>
          <a:p>
            <a:pPr>
              <a:lnSpc>
                <a:spcPct val="120000"/>
              </a:lnSpc>
              <a:buAutoNum type="arabicParenR"/>
            </a:pPr>
            <a:endParaRPr lang="en-US" altLang="ko-KR" sz="1800" b="1" dirty="0">
              <a:solidFill>
                <a:srgbClr val="0000CC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800" dirty="0"/>
              <a:t>  1)~3)</a:t>
            </a:r>
            <a:r>
              <a:rPr lang="ko-KR" altLang="en-US" sz="1800" dirty="0"/>
              <a:t>의 경우는 배아 이식</a:t>
            </a:r>
            <a:r>
              <a:rPr lang="en-US" altLang="ko-KR" sz="1800" dirty="0"/>
              <a:t>(</a:t>
            </a:r>
            <a:r>
              <a:rPr lang="ko-KR" altLang="en-US" sz="1800" dirty="0" err="1"/>
              <a:t>임신확인</a:t>
            </a:r>
            <a:r>
              <a:rPr lang="en-US" altLang="ko-KR" sz="1800" dirty="0"/>
              <a:t>)</a:t>
            </a:r>
            <a:r>
              <a:rPr lang="ko-KR" altLang="en-US" sz="1800" dirty="0"/>
              <a:t>부터 분만 후 </a:t>
            </a:r>
            <a:r>
              <a:rPr lang="en-US" altLang="ko-KR" sz="1800" dirty="0"/>
              <a:t>6</a:t>
            </a:r>
            <a:r>
              <a:rPr lang="ko-KR" altLang="en-US" sz="1800" dirty="0"/>
              <a:t>주까지 사용하며</a:t>
            </a:r>
            <a:r>
              <a:rPr lang="en-US" altLang="ko-KR" sz="1800" dirty="0"/>
              <a:t>, 4)</a:t>
            </a:r>
            <a:r>
              <a:rPr lang="ko-KR" altLang="en-US" sz="1800" dirty="0"/>
              <a:t>의 경우는 배아 이식부터 </a:t>
            </a:r>
            <a:r>
              <a:rPr lang="ko-KR" altLang="en-US" sz="1800" dirty="0" err="1"/>
              <a:t>임신확인</a:t>
            </a:r>
            <a:r>
              <a:rPr lang="en-US" altLang="ko-KR" sz="1800" dirty="0"/>
              <a:t>(</a:t>
            </a:r>
            <a:r>
              <a:rPr lang="ko-KR" altLang="en-US" sz="1800" dirty="0"/>
              <a:t>임상적 판단</a:t>
            </a:r>
            <a:r>
              <a:rPr lang="en-US" altLang="ko-KR" sz="1800" dirty="0"/>
              <a:t>)</a:t>
            </a:r>
            <a:r>
              <a:rPr lang="ko-KR" altLang="en-US" sz="1800" dirty="0"/>
              <a:t>까지 사용한다</a:t>
            </a:r>
            <a:r>
              <a:rPr lang="en-US" altLang="ko-KR" sz="1800" dirty="0"/>
              <a:t>,</a:t>
            </a:r>
            <a:endParaRPr lang="ko-KR" alt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556792"/>
            <a:ext cx="432048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National health insurance</a:t>
            </a:r>
            <a:endParaRPr lang="ko-KR" altLang="en-US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927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48679"/>
            <a:ext cx="8229600" cy="1008113"/>
          </a:xfrm>
          <a:ln>
            <a:solidFill>
              <a:srgbClr val="000099"/>
            </a:solidFill>
          </a:ln>
        </p:spPr>
        <p:txBody>
          <a:bodyPr>
            <a:normAutofit/>
          </a:bodyPr>
          <a:lstStyle/>
          <a:p>
            <a:r>
              <a:rPr lang="en-US" altLang="ko-KR" sz="2800" b="1" dirty="0"/>
              <a:t>Objective</a:t>
            </a:r>
            <a:endParaRPr lang="ko-KR" altLang="en-US" sz="28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women undergoing IVF </a:t>
            </a:r>
          </a:p>
          <a:p>
            <a:pPr marL="0" indent="0" algn="ctr">
              <a:buNone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high NK cell proportion but without history of RRF,</a:t>
            </a:r>
          </a:p>
          <a:p>
            <a:pPr marL="0" indent="0">
              <a:buNone/>
            </a:pPr>
            <a:endParaRPr lang="en-US" altLang="ko-KR" sz="2000" dirty="0"/>
          </a:p>
          <a:p>
            <a:r>
              <a:rPr lang="en-US" altLang="ko-KR" sz="2000" dirty="0">
                <a:latin typeface="Gill Sans MT" panose="020B0502020104020203" pitchFamily="34" charset="0"/>
              </a:rPr>
              <a:t>To investigate whether immune-modulatory treatment increase IVF outcomes</a:t>
            </a:r>
          </a:p>
          <a:p>
            <a:endParaRPr lang="en-US" altLang="ko-KR" sz="2000" dirty="0">
              <a:latin typeface="Gill Sans MT" panose="020B0502020104020203" pitchFamily="34" charset="0"/>
            </a:endParaRPr>
          </a:p>
          <a:p>
            <a:r>
              <a:rPr lang="en-US" altLang="ko-KR" sz="2000" dirty="0">
                <a:latin typeface="Gill Sans MT" panose="020B0502020104020203" pitchFamily="34" charset="0"/>
              </a:rPr>
              <a:t>To find subgroup population for indication of cellular immune test in the absence of RRF history  </a:t>
            </a:r>
          </a:p>
          <a:p>
            <a:endParaRPr lang="en-US" altLang="ko-KR" sz="20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442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76671"/>
            <a:ext cx="8229600" cy="864097"/>
          </a:xfrm>
          <a:ln>
            <a:solidFill>
              <a:srgbClr val="000099"/>
            </a:solidFill>
          </a:ln>
        </p:spPr>
        <p:txBody>
          <a:bodyPr>
            <a:normAutofit/>
          </a:bodyPr>
          <a:lstStyle/>
          <a:p>
            <a:r>
              <a:rPr lang="en-US" altLang="ko-KR" sz="2800" b="1" dirty="0"/>
              <a:t>Materials &amp; Methods (1)</a:t>
            </a:r>
            <a:endParaRPr lang="ko-KR" altLang="en-US" sz="28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ko-KR" sz="2000" dirty="0"/>
              <a:t>Study design : a retrospective study</a:t>
            </a:r>
          </a:p>
          <a:p>
            <a:pPr marL="0" indent="0">
              <a:buNone/>
            </a:pPr>
            <a:r>
              <a:rPr lang="en-US" altLang="ko-KR" sz="2000" dirty="0"/>
              <a:t>     ART charts from January 2015 to December 2017</a:t>
            </a:r>
          </a:p>
          <a:p>
            <a:pPr marL="0" indent="0">
              <a:buNone/>
            </a:pPr>
            <a:endParaRPr lang="en-US" altLang="ko-KR" sz="2000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ko-KR" sz="2000" dirty="0"/>
              <a:t>Inclusion criteria</a:t>
            </a:r>
          </a:p>
          <a:p>
            <a:pPr lvl="1"/>
            <a:r>
              <a:rPr lang="en-US" altLang="ko-KR" sz="2000" dirty="0"/>
              <a:t>Fresh embryo transfer(ET) cycle</a:t>
            </a:r>
          </a:p>
          <a:p>
            <a:pPr lvl="1"/>
            <a:r>
              <a:rPr lang="en-US" altLang="ko-KR" sz="2000" dirty="0"/>
              <a:t>Patients who have no history of RIF and RPL</a:t>
            </a:r>
          </a:p>
          <a:p>
            <a:pPr lvl="1"/>
            <a:r>
              <a:rPr lang="en-US" altLang="ko-KR" sz="2000" dirty="0"/>
              <a:t>Peripheral NK cell proportion test performed</a:t>
            </a:r>
          </a:p>
          <a:p>
            <a:r>
              <a:rPr lang="en-US" altLang="ko-KR" sz="2000" dirty="0"/>
              <a:t>Definition of high NK cell proportion</a:t>
            </a:r>
          </a:p>
          <a:p>
            <a:pPr marL="457200" lvl="1" indent="0">
              <a:buNone/>
            </a:pPr>
            <a:r>
              <a:rPr lang="en-US" altLang="ko-KR" sz="2000" dirty="0">
                <a:latin typeface="맑은 고딕"/>
                <a:ea typeface="맑은 고딕"/>
              </a:rPr>
              <a:t>   ; ≥12% of CD 16/56 cell proportion</a:t>
            </a:r>
          </a:p>
          <a:p>
            <a:pPr marL="457200" lvl="1" indent="0">
              <a:buNone/>
            </a:pPr>
            <a:endParaRPr lang="en-US" altLang="ko-KR" sz="2000" dirty="0">
              <a:latin typeface="맑은 고딕"/>
              <a:ea typeface="맑은 고딕"/>
            </a:endParaRPr>
          </a:p>
          <a:p>
            <a:r>
              <a:rPr lang="en-US" altLang="ko-KR" sz="2000" dirty="0">
                <a:latin typeface="맑은 고딕"/>
                <a:ea typeface="맑은 고딕"/>
              </a:rPr>
              <a:t>Statistical analysis : SPSS </a:t>
            </a:r>
            <a:r>
              <a:rPr lang="en-US" altLang="ko-KR" sz="2000" dirty="0" err="1">
                <a:latin typeface="맑은 고딕"/>
                <a:ea typeface="맑은 고딕"/>
              </a:rPr>
              <a:t>ver</a:t>
            </a:r>
            <a:r>
              <a:rPr lang="en-US" altLang="ko-KR" sz="2000" dirty="0">
                <a:latin typeface="맑은 고딕"/>
                <a:ea typeface="맑은 고딕"/>
              </a:rPr>
              <a:t> 21.0 was used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2007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52382" y="6345774"/>
            <a:ext cx="8039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dirty="0"/>
              <a:t> </a:t>
            </a:r>
            <a:r>
              <a:rPr lang="en-US" altLang="ko-KR" sz="2000" dirty="0"/>
              <a:t>No. of patients with high NK cell proportion : 61.5% (110/179)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1301663" y="1484784"/>
            <a:ext cx="6265060" cy="4860990"/>
            <a:chOff x="1259268" y="553896"/>
            <a:chExt cx="6697108" cy="5395384"/>
          </a:xfrm>
        </p:grpSpPr>
        <p:sp>
          <p:nvSpPr>
            <p:cNvPr id="28" name="직사각형 27"/>
            <p:cNvSpPr/>
            <p:nvPr/>
          </p:nvSpPr>
          <p:spPr>
            <a:xfrm>
              <a:off x="2866982" y="553896"/>
              <a:ext cx="3572318" cy="93610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ART charts from Jan 2015-Dec 2017</a:t>
              </a:r>
            </a:p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(9,489 cycles)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2735433" y="1718810"/>
              <a:ext cx="3835415" cy="118813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bIns="36000" rtlCol="0" anchor="ctr"/>
            <a:lstStyle/>
            <a:p>
              <a:pPr algn="just"/>
              <a:r>
                <a:rPr lang="en-US" altLang="ko-KR" sz="1400" b="1" dirty="0">
                  <a:solidFill>
                    <a:schemeClr val="tx1"/>
                  </a:solidFill>
                </a:rPr>
                <a:t>Inclusion criteria</a:t>
              </a:r>
            </a:p>
            <a:p>
              <a:pPr marL="342900" indent="-342900" algn="just">
                <a:buAutoNum type="arabicParenR"/>
              </a:pPr>
              <a:r>
                <a:rPr lang="en-US" altLang="ko-KR" sz="1400" dirty="0">
                  <a:solidFill>
                    <a:schemeClr val="tx1"/>
                  </a:solidFill>
                </a:rPr>
                <a:t>Fresh ET cycle</a:t>
              </a:r>
            </a:p>
            <a:p>
              <a:pPr marL="342900" indent="-342900" algn="just">
                <a:buAutoNum type="arabicParenR"/>
              </a:pPr>
              <a:r>
                <a:rPr lang="en-US" altLang="ko-KR" sz="1400" dirty="0">
                  <a:solidFill>
                    <a:schemeClr val="tx1"/>
                  </a:solidFill>
                </a:rPr>
                <a:t>No history of RRF</a:t>
              </a:r>
            </a:p>
            <a:p>
              <a:pPr marL="342900" indent="-342900" algn="just">
                <a:buAutoNum type="arabicParenR"/>
              </a:pPr>
              <a:r>
                <a:rPr lang="en-US" altLang="ko-KR" sz="1400" dirty="0" err="1">
                  <a:solidFill>
                    <a:schemeClr val="tx1"/>
                  </a:solidFill>
                </a:rPr>
                <a:t>pb</a:t>
              </a:r>
              <a:r>
                <a:rPr lang="en-US" altLang="ko-KR" sz="1400" dirty="0">
                  <a:solidFill>
                    <a:schemeClr val="tx1"/>
                  </a:solidFill>
                </a:rPr>
                <a:t> NK cell proportion test (+)</a:t>
              </a: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176976" y="3717032"/>
              <a:ext cx="2952328" cy="93610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High NK cell proportion</a:t>
              </a:r>
            </a:p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(</a:t>
              </a:r>
              <a:r>
                <a:rPr lang="en-US" altLang="ko-KR" sz="1400" dirty="0">
                  <a:solidFill>
                    <a:schemeClr val="tx1"/>
                  </a:solidFill>
                  <a:latin typeface="맑은 고딕"/>
                  <a:ea typeface="맑은 고딕"/>
                </a:rPr>
                <a:t>≥ 12% of CD 12/56 cell)</a:t>
              </a:r>
            </a:p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/>
                  <a:ea typeface="맑은 고딕"/>
                </a:rPr>
                <a:t>(n=110)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1259268" y="5013176"/>
              <a:ext cx="2952328" cy="9361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rgbClr val="FFFF00"/>
                  </a:solidFill>
                </a:rPr>
                <a:t>Group 1</a:t>
              </a:r>
            </a:p>
            <a:p>
              <a:pPr algn="ctr"/>
              <a:r>
                <a:rPr lang="en-US" altLang="ko-KR" sz="1400" dirty="0"/>
                <a:t>No Treatment</a:t>
              </a:r>
            </a:p>
            <a:p>
              <a:pPr algn="ctr"/>
              <a:r>
                <a:rPr lang="en-US" altLang="ko-KR" sz="1400" dirty="0"/>
                <a:t>(control, n=58)</a:t>
              </a:r>
              <a:endParaRPr lang="ko-KR" altLang="en-US" sz="14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5004048" y="5013176"/>
              <a:ext cx="2952328" cy="9361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rgbClr val="FFFF00"/>
                  </a:solidFill>
                </a:rPr>
                <a:t>Group 2</a:t>
              </a:r>
            </a:p>
            <a:p>
              <a:pPr algn="ctr"/>
              <a:r>
                <a:rPr lang="en-US" altLang="ko-KR" sz="1400" dirty="0"/>
                <a:t>Immune-modulation therapy</a:t>
              </a:r>
            </a:p>
            <a:p>
              <a:pPr algn="ctr"/>
              <a:r>
                <a:rPr lang="en-US" altLang="ko-KR" sz="1400" dirty="0"/>
                <a:t>(IVIG or LMWH, n=52)</a:t>
              </a:r>
              <a:endParaRPr lang="ko-KR" altLang="en-US" sz="1400" dirty="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3176976" y="3037148"/>
              <a:ext cx="2952328" cy="56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/>
                <a:t>n=179</a:t>
              </a:r>
            </a:p>
            <a:p>
              <a:pPr algn="ctr"/>
              <a:r>
                <a:rPr lang="en-US" altLang="ko-KR" sz="1400" dirty="0"/>
                <a:t>179 patients, 179 cycles</a:t>
              </a:r>
              <a:endParaRPr lang="ko-KR" altLang="en-US" sz="1400" dirty="0"/>
            </a:p>
          </p:txBody>
        </p:sp>
        <p:cxnSp>
          <p:nvCxnSpPr>
            <p:cNvPr id="34" name="직선 연결선 33"/>
            <p:cNvCxnSpPr>
              <a:stCxn id="28" idx="2"/>
              <a:endCxn id="29" idx="0"/>
            </p:cNvCxnSpPr>
            <p:nvPr/>
          </p:nvCxnSpPr>
          <p:spPr>
            <a:xfrm>
              <a:off x="4653141" y="1489999"/>
              <a:ext cx="0" cy="22881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>
              <a:stCxn id="29" idx="2"/>
              <a:endCxn id="33" idx="0"/>
            </p:cNvCxnSpPr>
            <p:nvPr/>
          </p:nvCxnSpPr>
          <p:spPr>
            <a:xfrm>
              <a:off x="4653141" y="2906943"/>
              <a:ext cx="0" cy="13020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>
              <a:stCxn id="33" idx="2"/>
              <a:endCxn id="30" idx="0"/>
            </p:cNvCxnSpPr>
            <p:nvPr/>
          </p:nvCxnSpPr>
          <p:spPr>
            <a:xfrm>
              <a:off x="4653141" y="3604828"/>
              <a:ext cx="0" cy="11220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2627784" y="4869160"/>
              <a:ext cx="385242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4653141" y="4653136"/>
              <a:ext cx="0" cy="21602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2627784" y="4869160"/>
              <a:ext cx="0" cy="14401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>
              <a:endCxn id="32" idx="0"/>
            </p:cNvCxnSpPr>
            <p:nvPr/>
          </p:nvCxnSpPr>
          <p:spPr>
            <a:xfrm>
              <a:off x="6480212" y="4869160"/>
              <a:ext cx="0" cy="144016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제목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64096"/>
          </a:xfrm>
          <a:ln>
            <a:solidFill>
              <a:srgbClr val="000099"/>
            </a:solidFill>
          </a:ln>
        </p:spPr>
        <p:txBody>
          <a:bodyPr>
            <a:normAutofit/>
          </a:bodyPr>
          <a:lstStyle/>
          <a:p>
            <a:r>
              <a:rPr lang="en-US" altLang="ko-KR" sz="2800" b="1" dirty="0"/>
              <a:t>Materials &amp; Methods (2)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99190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605075"/>
            <a:ext cx="8229600" cy="812563"/>
          </a:xfrm>
          <a:ln>
            <a:solidFill>
              <a:srgbClr val="000099"/>
            </a:solidFill>
          </a:ln>
        </p:spPr>
        <p:txBody>
          <a:bodyPr>
            <a:normAutofit/>
          </a:bodyPr>
          <a:lstStyle/>
          <a:p>
            <a:r>
              <a:rPr lang="en-US" altLang="ko-KR" sz="2800" b="1" dirty="0"/>
              <a:t>Patients characteristics </a:t>
            </a:r>
            <a:endParaRPr lang="ko-KR" altLang="en-US" sz="2800" b="1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55653"/>
              </p:ext>
            </p:extLst>
          </p:nvPr>
        </p:nvGraphicFramePr>
        <p:xfrm>
          <a:off x="424469" y="2420889"/>
          <a:ext cx="8262332" cy="2826900"/>
        </p:xfrm>
        <a:graphic>
          <a:graphicData uri="http://schemas.openxmlformats.org/drawingml/2006/table">
            <a:tbl>
              <a:tblPr>
                <a:tableStyleId>{74C1A8A3-306A-4EB7-A6B1-4F7E0EB9C5D6}</a:tableStyleId>
              </a:tblPr>
              <a:tblGrid>
                <a:gridCol w="3499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24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4055">
                <a:tc rowSpan="2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en-US" sz="16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</a:t>
                      </a:r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ctr" fontAlgn="ctr"/>
                      <a:r>
                        <a:rPr lang="en-US" sz="16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( 58 cycles)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Immune </a:t>
                      </a:r>
                      <a:r>
                        <a:rPr lang="en-US" sz="16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</a:t>
                      </a:r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en-US" sz="16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6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(52 cycles)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8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  <a:cs typeface="Arial" panose="020B0604020202020204" pitchFamily="34" charset="0"/>
                        </a:rPr>
                        <a:t> Age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37.8 ± 4.3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37.2 ± 4.0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0.316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8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  <a:cs typeface="Arial" panose="020B0604020202020204" pitchFamily="34" charset="0"/>
                        </a:rPr>
                        <a:t> BMI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22.0 ± 3.7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22.3 ± 3.3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0.449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5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  <a:cs typeface="Arial" panose="020B0604020202020204" pitchFamily="34" charset="0"/>
                        </a:rPr>
                        <a:t> Duration of infertility (mon)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 28.5 ± 27.0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 37.2 ± 36.4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0.230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2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  <a:cs typeface="Arial" panose="020B0604020202020204" pitchFamily="34" charset="0"/>
                        </a:rPr>
                        <a:t> Mean no. of cycles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2.7 ± 1.9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2.0 ± 1.3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0.045 </a:t>
                      </a:r>
                      <a:endParaRPr lang="en-US" altLang="ko-KR" sz="16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2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  <a:cs typeface="Arial" panose="020B0604020202020204" pitchFamily="34" charset="0"/>
                        </a:rPr>
                        <a:t> Mean </a:t>
                      </a:r>
                      <a:r>
                        <a:rPr lang="en-US" sz="1600" b="0" u="none" strike="noStrike" dirty="0" err="1">
                          <a:effectLst/>
                          <a:latin typeface="Gill Sans MT" panose="020B0502020104020203" pitchFamily="34" charset="0"/>
                          <a:cs typeface="Arial" panose="020B0604020202020204" pitchFamily="34" charset="0"/>
                        </a:rPr>
                        <a:t>pb</a:t>
                      </a:r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  <a:cs typeface="Arial" panose="020B0604020202020204" pitchFamily="34" charset="0"/>
                        </a:rPr>
                        <a:t>-NK cell proportion(%)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u="none" strike="noStrike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      18.7 ± 4.9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20.7 ± 6.1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0.091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278333"/>
              </p:ext>
            </p:extLst>
          </p:nvPr>
        </p:nvGraphicFramePr>
        <p:xfrm>
          <a:off x="755576" y="5373216"/>
          <a:ext cx="2160240" cy="360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4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Values are </a:t>
                      </a:r>
                      <a:r>
                        <a:rPr lang="en-US" sz="14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</a:t>
                      </a:r>
                      <a:r>
                        <a:rPr lang="en-US" sz="14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±SD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7794612" y="30801"/>
            <a:ext cx="1331640" cy="44884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4101572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44682"/>
            <a:ext cx="8229600" cy="652070"/>
          </a:xfrm>
          <a:ln>
            <a:solidFill>
              <a:srgbClr val="000099"/>
            </a:solidFill>
          </a:ln>
        </p:spPr>
        <p:txBody>
          <a:bodyPr>
            <a:normAutofit/>
          </a:bodyPr>
          <a:lstStyle/>
          <a:p>
            <a:r>
              <a:rPr lang="en-US" altLang="ko-KR" sz="2800" b="1" dirty="0"/>
              <a:t>IVF outcomes</a:t>
            </a:r>
            <a:endParaRPr lang="ko-KR" altLang="en-US" sz="28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.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974220"/>
              </p:ext>
            </p:extLst>
          </p:nvPr>
        </p:nvGraphicFramePr>
        <p:xfrm>
          <a:off x="463138" y="1340109"/>
          <a:ext cx="8229601" cy="5046145"/>
        </p:xfrm>
        <a:graphic>
          <a:graphicData uri="http://schemas.openxmlformats.org/drawingml/2006/table">
            <a:tbl>
              <a:tblPr>
                <a:tableStyleId>{74C1A8A3-306A-4EB7-A6B1-4F7E0EB9C5D6}</a:tableStyleId>
              </a:tblPr>
              <a:tblGrid>
                <a:gridCol w="2962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7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3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6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3858">
                <a:tc rowSpan="2"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Gill Sans MT" panose="020B0502020104020203" pitchFamily="34" charset="0"/>
                        </a:rPr>
                        <a:t>Group1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Gill Sans MT" panose="020B0502020104020203" pitchFamily="34" charset="0"/>
                        </a:rPr>
                        <a:t>Group2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  <a:latin typeface="Gill Sans MT" panose="020B0502020104020203" pitchFamily="34" charset="0"/>
                        </a:rPr>
                        <a:t>p-value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1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  <a:latin typeface="Gill Sans MT" panose="020B0502020104020203" pitchFamily="34" charset="0"/>
                        </a:rPr>
                        <a:t>No </a:t>
                      </a:r>
                      <a:r>
                        <a:rPr lang="en-US" sz="1800" b="0" u="none" strike="noStrike" dirty="0" err="1">
                          <a:effectLst/>
                          <a:latin typeface="Gill Sans MT" panose="020B0502020104020203" pitchFamily="34" charset="0"/>
                        </a:rPr>
                        <a:t>Tx</a:t>
                      </a:r>
                      <a:r>
                        <a:rPr lang="en-US" sz="1800" b="0" u="none" strike="noStrike" dirty="0">
                          <a:effectLst/>
                          <a:latin typeface="Gill Sans MT" panose="020B0502020104020203" pitchFamily="34" charset="0"/>
                        </a:rPr>
                        <a:t>.</a:t>
                      </a:r>
                    </a:p>
                    <a:p>
                      <a:pPr algn="ctr" fontAlgn="ctr"/>
                      <a:r>
                        <a:rPr lang="en-US" sz="1800" b="0" u="none" strike="noStrike" dirty="0">
                          <a:effectLst/>
                          <a:latin typeface="Gill Sans MT" panose="020B0502020104020203" pitchFamily="34" charset="0"/>
                        </a:rPr>
                        <a:t>( 58 cycles)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  <a:latin typeface="Gill Sans MT" panose="020B0502020104020203" pitchFamily="34" charset="0"/>
                        </a:rPr>
                        <a:t>Immune </a:t>
                      </a:r>
                      <a:r>
                        <a:rPr lang="en-US" sz="1800" b="0" u="none" strike="noStrike" dirty="0" err="1">
                          <a:effectLst/>
                          <a:latin typeface="Gill Sans MT" panose="020B0502020104020203" pitchFamily="34" charset="0"/>
                        </a:rPr>
                        <a:t>Tx</a:t>
                      </a:r>
                      <a:r>
                        <a:rPr lang="en-US" sz="1800" b="0" u="none" strike="noStrike" dirty="0">
                          <a:effectLst/>
                          <a:latin typeface="Gill Sans MT" panose="020B0502020104020203" pitchFamily="34" charset="0"/>
                        </a:rPr>
                        <a:t>.</a:t>
                      </a:r>
                    </a:p>
                    <a:p>
                      <a:pPr algn="ctr" fontAlgn="ctr"/>
                      <a:r>
                        <a:rPr lang="en-US" sz="1800" b="0" u="none" strike="noStrike" dirty="0">
                          <a:effectLst/>
                          <a:latin typeface="Gill Sans MT" panose="020B0502020104020203" pitchFamily="34" charset="0"/>
                        </a:rPr>
                        <a:t>(52 cycles)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AMH(ng/mL)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2.7±2.6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2.5±2.1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0.881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Basal FSH(</a:t>
                      </a:r>
                      <a:r>
                        <a:rPr lang="en-US" sz="1600" b="0" u="none" strike="noStrike" dirty="0" err="1">
                          <a:effectLst/>
                          <a:latin typeface="Gill Sans MT" panose="020B0502020104020203" pitchFamily="34" charset="0"/>
                        </a:rPr>
                        <a:t>mIU</a:t>
                      </a:r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/mL)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8.4±3.3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8.5±3.6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>
                          <a:effectLst/>
                        </a:rPr>
                        <a:t>0.836 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Basal LH(</a:t>
                      </a:r>
                      <a:r>
                        <a:rPr lang="en-US" sz="1600" b="0" u="none" strike="noStrike" dirty="0" err="1">
                          <a:effectLst/>
                          <a:latin typeface="Gill Sans MT" panose="020B0502020104020203" pitchFamily="34" charset="0"/>
                        </a:rPr>
                        <a:t>mIU</a:t>
                      </a:r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/mL)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5.4±2.2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5.1±1.8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0.518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Basal E2(</a:t>
                      </a:r>
                      <a:r>
                        <a:rPr lang="en-US" sz="1600" b="0" u="none" strike="noStrike" dirty="0" err="1">
                          <a:effectLst/>
                          <a:latin typeface="Gill Sans MT" panose="020B0502020104020203" pitchFamily="34" charset="0"/>
                        </a:rPr>
                        <a:t>pg</a:t>
                      </a:r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/mL)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>
                          <a:effectLst/>
                        </a:rPr>
                        <a:t>46.8±27.9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53.1±80.4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0.591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34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Duration of stimulation (days)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9.4±2.1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9.0±1.8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0.228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7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Gonadotropin units (IU)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u="none" strike="noStrike" dirty="0">
                          <a:effectLst/>
                        </a:rPr>
                        <a:t>  </a:t>
                      </a:r>
                      <a:r>
                        <a:rPr lang="en-US" altLang="ko-KR" sz="1600" u="none" strike="noStrike" baseline="0" dirty="0">
                          <a:effectLst/>
                        </a:rPr>
                        <a:t> </a:t>
                      </a:r>
                      <a:r>
                        <a:rPr lang="en-US" altLang="ko-KR" sz="1600" u="none" strike="noStrike" dirty="0">
                          <a:effectLst/>
                        </a:rPr>
                        <a:t>2751.7±810.4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2695.7±818.5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0.639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9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Peak E2 (</a:t>
                      </a:r>
                      <a:r>
                        <a:rPr lang="en-US" sz="1600" b="0" u="none" strike="noStrike" dirty="0" err="1">
                          <a:effectLst/>
                          <a:latin typeface="Gill Sans MT" panose="020B0502020104020203" pitchFamily="34" charset="0"/>
                        </a:rPr>
                        <a:t>pg</a:t>
                      </a:r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/mL)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>
                          <a:effectLst/>
                        </a:rPr>
                        <a:t>2396.7±1905.0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2507.8±3271.4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0.773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3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EM thickness (mm)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>
                          <a:effectLst/>
                        </a:rPr>
                        <a:t>10.3±1.8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9.8±2.1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0.102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81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No. of retrieved oocytes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>
                          <a:effectLst/>
                        </a:rPr>
                        <a:t>8.9±6.7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9.4±6.5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0.952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9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No. of mature oocytes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>
                          <a:effectLst/>
                        </a:rPr>
                        <a:t>6.4±5.8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>
                          <a:effectLst/>
                        </a:rPr>
                        <a:t>6.9±5.6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0.993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Maturation rate(%)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>
                          <a:effectLst/>
                        </a:rPr>
                        <a:t>72.6±22.5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>
                          <a:effectLst/>
                        </a:rPr>
                        <a:t>73.2±21.5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0.957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No. of fertilized embryos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>
                          <a:effectLst/>
                        </a:rPr>
                        <a:t>6.0±5.2</a:t>
                      </a:r>
                      <a:endParaRPr lang="en-US" altLang="ko-KR" sz="16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6.0±4.4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0.541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9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Gill Sans MT" panose="020B0502020104020203" pitchFamily="34" charset="0"/>
                        </a:rPr>
                        <a:t>No. of transferred embryos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2.5±0.9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2.2±0.7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u="none" strike="noStrike" dirty="0">
                          <a:effectLst/>
                        </a:rPr>
                        <a:t>0.078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5053" y="6451287"/>
            <a:ext cx="39959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 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Mean ± SD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7794612" y="30801"/>
            <a:ext cx="1331640" cy="44884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2601468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29539" y="510383"/>
            <a:ext cx="8229600" cy="920397"/>
          </a:xfrm>
          <a:ln>
            <a:solidFill>
              <a:srgbClr val="000099"/>
            </a:solidFill>
          </a:ln>
        </p:spPr>
        <p:txBody>
          <a:bodyPr>
            <a:normAutofit/>
          </a:bodyPr>
          <a:lstStyle/>
          <a:p>
            <a:r>
              <a:rPr lang="en-US" altLang="ko-KR" sz="2800" b="1" dirty="0"/>
              <a:t>Pregnancy outcomes</a:t>
            </a:r>
            <a:endParaRPr lang="ko-KR" altLang="en-US" sz="2800" b="1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7794612" y="30801"/>
            <a:ext cx="1331640" cy="44884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022102"/>
              </p:ext>
            </p:extLst>
          </p:nvPr>
        </p:nvGraphicFramePr>
        <p:xfrm>
          <a:off x="172747" y="2051736"/>
          <a:ext cx="8798505" cy="3465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347510" y="364984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</a:rPr>
              <a:t>*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92866" y="294516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</a:rPr>
              <a:t>*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38051" y="331449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</a:rPr>
              <a:t>*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49250" y="309584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</a:rPr>
              <a:t>*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34472" y="5805264"/>
            <a:ext cx="252028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i="1" dirty="0"/>
              <a:t>BPR : biochemical pregnancy rate</a:t>
            </a:r>
          </a:p>
          <a:p>
            <a:r>
              <a:rPr lang="en-US" altLang="ko-KR" sz="1100" i="1" dirty="0"/>
              <a:t>CAR : clinical abortion rate</a:t>
            </a:r>
          </a:p>
          <a:p>
            <a:r>
              <a:rPr lang="en-US" altLang="ko-KR" sz="1100" i="1" dirty="0"/>
              <a:t>CPR : clinical pregnancy rate</a:t>
            </a:r>
          </a:p>
          <a:p>
            <a:r>
              <a:rPr lang="en-US" altLang="ko-KR" sz="1100" i="1" dirty="0"/>
              <a:t>OPR : ongoing pregnancy rate</a:t>
            </a:r>
          </a:p>
          <a:p>
            <a:r>
              <a:rPr lang="en-US" altLang="ko-KR" sz="1100" i="1" dirty="0"/>
              <a:t>* : p&lt;0.05</a:t>
            </a:r>
            <a:endParaRPr lang="ko-KR" alt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202074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570476" y="5733256"/>
            <a:ext cx="24482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i="1" dirty="0"/>
              <a:t>BPR : biochemical pregnancy rate</a:t>
            </a:r>
          </a:p>
          <a:p>
            <a:r>
              <a:rPr lang="en-US" altLang="ko-KR" sz="1100" i="1" dirty="0"/>
              <a:t>CAR : clinical abortion rate</a:t>
            </a:r>
          </a:p>
          <a:p>
            <a:r>
              <a:rPr lang="en-US" altLang="ko-KR" sz="1100" i="1" dirty="0"/>
              <a:t>CPR : clinical pregnancy rate</a:t>
            </a:r>
          </a:p>
          <a:p>
            <a:r>
              <a:rPr lang="en-US" altLang="ko-KR" sz="1100" i="1" dirty="0"/>
              <a:t>OPR : ongoing pregnancy rate</a:t>
            </a:r>
          </a:p>
          <a:p>
            <a:r>
              <a:rPr lang="en-US" altLang="ko-KR" sz="1100" i="1" dirty="0"/>
              <a:t>* : p&lt;0.05</a:t>
            </a:r>
            <a:endParaRPr lang="ko-KR" altLang="en-US" sz="1100" i="1" dirty="0"/>
          </a:p>
        </p:txBody>
      </p:sp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408400" y="608406"/>
            <a:ext cx="8229600" cy="876378"/>
          </a:xfrm>
          <a:ln>
            <a:solidFill>
              <a:srgbClr val="000099"/>
            </a:solidFill>
          </a:ln>
        </p:spPr>
        <p:txBody>
          <a:bodyPr>
            <a:normAutofit/>
          </a:bodyPr>
          <a:lstStyle/>
          <a:p>
            <a:r>
              <a:rPr lang="en-US" altLang="ko-KR" sz="2800" b="1" dirty="0"/>
              <a:t>Pregnancy outcomes according to Immune </a:t>
            </a:r>
            <a:r>
              <a:rPr lang="en-US" altLang="ko-KR" sz="2800" b="1" dirty="0" err="1"/>
              <a:t>Tx</a:t>
            </a:r>
            <a:r>
              <a:rPr lang="en-US" altLang="ko-KR" sz="2800" b="1" dirty="0"/>
              <a:t>.</a:t>
            </a:r>
            <a:endParaRPr lang="ko-KR" altLang="en-US" sz="2800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7794612" y="30801"/>
            <a:ext cx="1331640" cy="44884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graphicFrame>
        <p:nvGraphicFramePr>
          <p:cNvPr id="7" name="차트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5134410"/>
              </p:ext>
            </p:extLst>
          </p:nvPr>
        </p:nvGraphicFramePr>
        <p:xfrm>
          <a:off x="356150" y="1988840"/>
          <a:ext cx="843170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03109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48208"/>
            <a:ext cx="8229600" cy="936575"/>
          </a:xfrm>
          <a:ln>
            <a:solidFill>
              <a:srgbClr val="000099"/>
            </a:solidFill>
          </a:ln>
        </p:spPr>
        <p:txBody>
          <a:bodyPr>
            <a:normAutofit/>
          </a:bodyPr>
          <a:lstStyle/>
          <a:p>
            <a:r>
              <a:rPr lang="en-US" altLang="ko-KR" sz="2800" b="1" dirty="0"/>
              <a:t>Proportion of </a:t>
            </a:r>
            <a:r>
              <a:rPr lang="en-US" altLang="ko-KR" sz="2800" b="1" dirty="0">
                <a:ea typeface="맑은 고딕"/>
              </a:rPr>
              <a:t>patients with high </a:t>
            </a:r>
            <a:r>
              <a:rPr lang="en-US" altLang="ko-KR" sz="2800" b="1" dirty="0" err="1">
                <a:ea typeface="맑은 고딕"/>
              </a:rPr>
              <a:t>NKcell</a:t>
            </a:r>
            <a:endParaRPr lang="ko-KR" altLang="en-US" sz="2800" b="1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2077051"/>
              </p:ext>
            </p:extLst>
          </p:nvPr>
        </p:nvGraphicFramePr>
        <p:xfrm>
          <a:off x="0" y="1988840"/>
          <a:ext cx="457200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차트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8805910"/>
              </p:ext>
            </p:extLst>
          </p:nvPr>
        </p:nvGraphicFramePr>
        <p:xfrm>
          <a:off x="4572000" y="2057400"/>
          <a:ext cx="4605338" cy="353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7794612" y="30801"/>
            <a:ext cx="1331640" cy="448848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2799872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48679"/>
            <a:ext cx="8229600" cy="868959"/>
          </a:xfrm>
          <a:ln>
            <a:solidFill>
              <a:srgbClr val="000099"/>
            </a:solidFill>
          </a:ln>
        </p:spPr>
        <p:txBody>
          <a:bodyPr>
            <a:normAutofit/>
          </a:bodyPr>
          <a:lstStyle/>
          <a:p>
            <a:r>
              <a:rPr lang="en-US" altLang="ko-KR" sz="3200" b="1" dirty="0"/>
              <a:t>Conclusion</a:t>
            </a:r>
            <a:endParaRPr lang="ko-KR" altLang="en-US" sz="32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sz="2000" dirty="0"/>
          </a:p>
          <a:p>
            <a:endParaRPr lang="en-US" altLang="ko-KR" sz="2000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ko-KR" sz="2000" dirty="0"/>
              <a:t>Our study implicated that immune-modulatory treatment could improve the IVF outcomes in women with high NK cell proportion  but without history of RRF. </a:t>
            </a:r>
          </a:p>
          <a:p>
            <a:endParaRPr lang="en-US" altLang="ko-KR" sz="2000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ko-KR" sz="2000" dirty="0"/>
              <a:t>Further study will be required to find subgroup population candidate for cellular immune test in the absence of RRF history.   </a:t>
            </a:r>
            <a:endParaRPr lang="ko-KR" altLang="ko-KR" sz="2000" dirty="0"/>
          </a:p>
          <a:p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17222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건물들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9077" y="923515"/>
            <a:ext cx="7170524" cy="5077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303748" y="1700809"/>
            <a:ext cx="49672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100" b="1" dirty="0">
                <a:latin typeface="Tahoma" pitchFamily="34" charset="0"/>
              </a:rPr>
              <a:t> </a:t>
            </a:r>
            <a:r>
              <a:rPr lang="en-US" altLang="ko-KR" sz="2400" b="1" dirty="0">
                <a:latin typeface="+mj-lt"/>
              </a:rPr>
              <a:t>Thank you for your attention </a:t>
            </a:r>
            <a:r>
              <a:rPr lang="en-US" altLang="ko-KR" sz="2400" b="1" dirty="0">
                <a:solidFill>
                  <a:srgbClr val="333333"/>
                </a:solidFill>
                <a:latin typeface="+mj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26326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3145</TotalTime>
  <Words>901</Words>
  <Application>Microsoft Office PowerPoint</Application>
  <PresentationFormat>화면 슬라이드 쇼(4:3)</PresentationFormat>
  <Paragraphs>208</Paragraphs>
  <Slides>14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1" baseType="lpstr">
      <vt:lpstr>맑은 고딕</vt:lpstr>
      <vt:lpstr>Arial</vt:lpstr>
      <vt:lpstr>Gill Sans MT</vt:lpstr>
      <vt:lpstr>Tahoma</vt:lpstr>
      <vt:lpstr>Times New Roman</vt:lpstr>
      <vt:lpstr>Wingdings</vt:lpstr>
      <vt:lpstr>Office 테마</vt:lpstr>
      <vt:lpstr>Immune-modulatory Treatment  in Women with High NK cell proportion  but without history of RRF</vt:lpstr>
      <vt:lpstr>Introduction </vt:lpstr>
      <vt:lpstr>Immune-modulatory treatment </vt:lpstr>
      <vt:lpstr>Immune-modulatory treatment</vt:lpstr>
      <vt:lpstr>Objective</vt:lpstr>
      <vt:lpstr>Materials &amp; Methods (1)</vt:lpstr>
      <vt:lpstr>Materials &amp; Methods (2)</vt:lpstr>
      <vt:lpstr>Patients characteristics </vt:lpstr>
      <vt:lpstr>IVF outcomes</vt:lpstr>
      <vt:lpstr>Pregnancy outcomes</vt:lpstr>
      <vt:lpstr>Pregnancy outcomes according to Immune Tx.</vt:lpstr>
      <vt:lpstr>Proportion of patients with high NKcell</vt:lpstr>
      <vt:lpstr>Conclusion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YoungHwan Kim</dc:creator>
  <cp:lastModifiedBy>Windows 사용자</cp:lastModifiedBy>
  <cp:revision>84</cp:revision>
  <dcterms:created xsi:type="dcterms:W3CDTF">2018-12-02T07:10:35Z</dcterms:created>
  <dcterms:modified xsi:type="dcterms:W3CDTF">2018-12-08T00:02:15Z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_SA">
    <vt:lpwstr>C:\Users\nickt\Desktop\Abstract\NK cell\슬라이드.pptx</vt:lpwstr>
  </property>
</Properties>
</file>