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7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8" autoAdjust="0"/>
    <p:restoredTop sz="90120"/>
  </p:normalViewPr>
  <p:slideViewPr>
    <p:cSldViewPr snapToObjects="1">
      <p:cViewPr varScale="1">
        <p:scale>
          <a:sx n="81" d="100"/>
          <a:sy n="81" d="100"/>
        </p:scale>
        <p:origin x="96" y="186"/>
      </p:cViewPr>
      <p:guideLst>
        <p:guide orient="horz" pos="1617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114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223812392248082E-2"/>
          <c:y val="2.1157005485587892E-2"/>
          <c:w val="0.89992570443068332"/>
          <c:h val="0.843533684751398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Name 1</c:v>
                </c:pt>
              </c:strCache>
            </c:strRef>
          </c:tx>
          <c:spPr>
            <a:solidFill>
              <a:srgbClr val="404040"/>
            </a:solidFill>
            <a:effectLst/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30F5-455C-9F50-7700554BF330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30F5-455C-9F50-7700554BF330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0F5-455C-9F50-7700554BF330}"/>
              </c:ext>
            </c:extLst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7-30F5-455C-9F50-7700554BF330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9-30F5-455C-9F50-7700554BF330}"/>
              </c:ext>
            </c:extLst>
          </c:dPt>
          <c:dPt>
            <c:idx val="5"/>
            <c:invertIfNegative val="0"/>
            <c:bubble3D val="0"/>
            <c:spPr>
              <a:solidFill>
                <a:srgbClr val="FB625C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B-30F5-455C-9F50-7700554BF330}"/>
              </c:ext>
            </c:extLst>
          </c:dPt>
          <c:dPt>
            <c:idx val="6"/>
            <c:invertIfNegative val="0"/>
            <c:bubble3D val="0"/>
            <c:spPr>
              <a:solidFill>
                <a:srgbClr val="0070C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D-30F5-455C-9F50-7700554BF330}"/>
              </c:ext>
            </c:extLst>
          </c:dPt>
          <c:dPt>
            <c:idx val="7"/>
            <c:invertIfNegative val="0"/>
            <c:bubble3D val="0"/>
            <c:spPr>
              <a:solidFill>
                <a:srgbClr val="FFBF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F-30F5-455C-9F50-7700554BF330}"/>
              </c:ext>
            </c:extLst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1-30F5-455C-9F50-7700554BF330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3-30F5-455C-9F50-7700554BF330}"/>
              </c:ext>
            </c:extLst>
          </c:dPt>
          <c:dPt>
            <c:idx val="12"/>
            <c:invertIfNegative val="0"/>
            <c:bubble3D val="0"/>
            <c:spPr>
              <a:solidFill>
                <a:srgbClr val="0070C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5-30F5-455C-9F50-7700554BF330}"/>
              </c:ext>
            </c:extLst>
          </c:dPt>
          <c:dPt>
            <c:idx val="13"/>
            <c:invertIfNegative val="0"/>
            <c:bubble3D val="0"/>
            <c:spPr>
              <a:solidFill>
                <a:srgbClr val="00B05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7-30F5-455C-9F50-7700554BF330}"/>
              </c:ext>
            </c:extLst>
          </c:dPt>
          <c:dPt>
            <c:idx val="14"/>
            <c:invertIfNegative val="0"/>
            <c:bubble3D val="0"/>
            <c:spPr>
              <a:solidFill>
                <a:srgbClr val="FFC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9-30F5-455C-9F50-7700554BF330}"/>
              </c:ext>
            </c:extLst>
          </c:dPt>
          <c:dPt>
            <c:idx val="15"/>
            <c:invertIfNegative val="0"/>
            <c:bubble3D val="0"/>
            <c:spPr>
              <a:solidFill>
                <a:srgbClr val="C00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B-30F5-455C-9F50-7700554BF330}"/>
              </c:ext>
            </c:extLst>
          </c:dPt>
          <c:dPt>
            <c:idx val="18"/>
            <c:invertIfNegative val="0"/>
            <c:bubble3D val="0"/>
            <c:spPr>
              <a:solidFill>
                <a:srgbClr val="0070C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D-30F5-455C-9F50-7700554BF330}"/>
              </c:ext>
            </c:extLst>
          </c:dPt>
          <c:dPt>
            <c:idx val="20"/>
            <c:invertIfNegative val="0"/>
            <c:bubble3D val="0"/>
            <c:spPr>
              <a:solidFill>
                <a:srgbClr val="FFC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F-30F5-455C-9F50-7700554BF330}"/>
              </c:ext>
            </c:extLst>
          </c:dPt>
          <c:dPt>
            <c:idx val="21"/>
            <c:invertIfNegative val="0"/>
            <c:bubble3D val="0"/>
            <c:spPr>
              <a:solidFill>
                <a:srgbClr val="C00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21-30F5-455C-9F50-7700554BF33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baseline="0">
                    <a:latin typeface="+mn-lt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Sheet1!$A$2:$A$9</c:f>
              <c:numCache>
                <c:formatCode>General</c:formatCode>
                <c:ptCount val="8"/>
              </c:numCache>
            </c:numRef>
          </c:cat>
          <c:val>
            <c:numRef>
              <c:f>Sheet1!$B$2:$B$9</c:f>
              <c:numCache>
                <c:formatCode>_-* #,##0.0_-;\-* #,##0.0_-;_-* "-"_-;_-@_-</c:formatCode>
                <c:ptCount val="8"/>
                <c:pt idx="0">
                  <c:v>39.299999999999997</c:v>
                </c:pt>
                <c:pt idx="1">
                  <c:v>29.8</c:v>
                </c:pt>
                <c:pt idx="3">
                  <c:v>17.899999999999999</c:v>
                </c:pt>
                <c:pt idx="4">
                  <c:v>14</c:v>
                </c:pt>
                <c:pt idx="6">
                  <c:v>17.899999999999999</c:v>
                </c:pt>
                <c:pt idx="7">
                  <c:v>8.8000000000000007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30F5-455C-9F50-7700554BF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251459616"/>
        <c:axId val="287469576"/>
      </c:barChart>
      <c:catAx>
        <c:axId val="251459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1" baseline="0">
                <a:latin typeface="Calibri" pitchFamily="34" charset="0"/>
                <a:cs typeface="Arial" pitchFamily="34" charset="0"/>
              </a:defRPr>
            </a:pPr>
            <a:endParaRPr lang="ko-KR"/>
          </a:p>
        </c:txPr>
        <c:crossAx val="287469576"/>
        <c:crosses val="autoZero"/>
        <c:auto val="1"/>
        <c:lblAlgn val="ctr"/>
        <c:lblOffset val="100"/>
        <c:noMultiLvlLbl val="0"/>
      </c:catAx>
      <c:valAx>
        <c:axId val="287469576"/>
        <c:scaling>
          <c:orientation val="minMax"/>
          <c:max val="60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_-* #,##0.0_-;\-* #,##0.0_-;_-* &quot;-&quot;_-;_-@_-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aseline="0">
                <a:latin typeface="Calibri" pitchFamily="34" charset="0"/>
                <a:cs typeface="Arial" pitchFamily="34" charset="0"/>
              </a:defRPr>
            </a:pPr>
            <a:endParaRPr lang="ko-KR"/>
          </a:p>
        </c:txPr>
        <c:crossAx val="2514596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223812392248082E-2"/>
          <c:y val="2.1157005485587892E-2"/>
          <c:w val="0.89992570443068332"/>
          <c:h val="0.843533684751398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Name 1</c:v>
                </c:pt>
              </c:strCache>
            </c:strRef>
          </c:tx>
          <c:spPr>
            <a:solidFill>
              <a:srgbClr val="404040"/>
            </a:solidFill>
            <a:effectLst/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30F5-455C-9F50-7700554BF330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30F5-455C-9F50-7700554BF330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0F5-455C-9F50-7700554BF330}"/>
              </c:ext>
            </c:extLst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7-30F5-455C-9F50-7700554BF330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9-30F5-455C-9F50-7700554BF330}"/>
              </c:ext>
            </c:extLst>
          </c:dPt>
          <c:dPt>
            <c:idx val="5"/>
            <c:invertIfNegative val="0"/>
            <c:bubble3D val="0"/>
            <c:spPr>
              <a:solidFill>
                <a:srgbClr val="FB625C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B-30F5-455C-9F50-7700554BF330}"/>
              </c:ext>
            </c:extLst>
          </c:dPt>
          <c:dPt>
            <c:idx val="6"/>
            <c:invertIfNegative val="0"/>
            <c:bubble3D val="0"/>
            <c:spPr>
              <a:solidFill>
                <a:srgbClr val="0070C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D-30F5-455C-9F50-7700554BF330}"/>
              </c:ext>
            </c:extLst>
          </c:dPt>
          <c:dPt>
            <c:idx val="7"/>
            <c:invertIfNegative val="0"/>
            <c:bubble3D val="0"/>
            <c:spPr>
              <a:solidFill>
                <a:srgbClr val="FFBF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F-30F5-455C-9F50-7700554BF330}"/>
              </c:ext>
            </c:extLst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1-30F5-455C-9F50-7700554BF330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3-30F5-455C-9F50-7700554BF330}"/>
              </c:ext>
            </c:extLst>
          </c:dPt>
          <c:dPt>
            <c:idx val="12"/>
            <c:invertIfNegative val="0"/>
            <c:bubble3D val="0"/>
            <c:spPr>
              <a:solidFill>
                <a:srgbClr val="0070C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5-30F5-455C-9F50-7700554BF330}"/>
              </c:ext>
            </c:extLst>
          </c:dPt>
          <c:dPt>
            <c:idx val="13"/>
            <c:invertIfNegative val="0"/>
            <c:bubble3D val="0"/>
            <c:spPr>
              <a:solidFill>
                <a:srgbClr val="00B05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7-30F5-455C-9F50-7700554BF330}"/>
              </c:ext>
            </c:extLst>
          </c:dPt>
          <c:dPt>
            <c:idx val="14"/>
            <c:invertIfNegative val="0"/>
            <c:bubble3D val="0"/>
            <c:spPr>
              <a:solidFill>
                <a:srgbClr val="FFC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9-30F5-455C-9F50-7700554BF330}"/>
              </c:ext>
            </c:extLst>
          </c:dPt>
          <c:dPt>
            <c:idx val="15"/>
            <c:invertIfNegative val="0"/>
            <c:bubble3D val="0"/>
            <c:spPr>
              <a:solidFill>
                <a:srgbClr val="C00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B-30F5-455C-9F50-7700554BF330}"/>
              </c:ext>
            </c:extLst>
          </c:dPt>
          <c:dPt>
            <c:idx val="18"/>
            <c:invertIfNegative val="0"/>
            <c:bubble3D val="0"/>
            <c:spPr>
              <a:solidFill>
                <a:srgbClr val="0070C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D-30F5-455C-9F50-7700554BF330}"/>
              </c:ext>
            </c:extLst>
          </c:dPt>
          <c:dPt>
            <c:idx val="20"/>
            <c:invertIfNegative val="0"/>
            <c:bubble3D val="0"/>
            <c:spPr>
              <a:solidFill>
                <a:srgbClr val="FFC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1F-30F5-455C-9F50-7700554BF330}"/>
              </c:ext>
            </c:extLst>
          </c:dPt>
          <c:dPt>
            <c:idx val="21"/>
            <c:invertIfNegative val="0"/>
            <c:bubble3D val="0"/>
            <c:spPr>
              <a:solidFill>
                <a:srgbClr val="C00000"/>
              </a:solidFill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21-30F5-455C-9F50-7700554BF33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baseline="0">
                    <a:latin typeface="+mn-lt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Sheet1!$A$2:$A$9</c:f>
              <c:numCache>
                <c:formatCode>General</c:formatCode>
                <c:ptCount val="8"/>
              </c:numCache>
            </c:numRef>
          </c:cat>
          <c:val>
            <c:numRef>
              <c:f>Sheet1!$B$2:$B$9</c:f>
              <c:numCache>
                <c:formatCode>_-* #,##0.0_-;\-* #,##0.0_-;_-* "-"_-;_-@_-</c:formatCode>
                <c:ptCount val="8"/>
                <c:pt idx="0">
                  <c:v>47.7</c:v>
                </c:pt>
                <c:pt idx="1">
                  <c:v>38.6</c:v>
                </c:pt>
                <c:pt idx="3">
                  <c:v>45.5</c:v>
                </c:pt>
                <c:pt idx="4">
                  <c:v>29.9</c:v>
                </c:pt>
                <c:pt idx="6">
                  <c:v>38.6</c:v>
                </c:pt>
                <c:pt idx="7">
                  <c:v>21.1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30F5-455C-9F50-7700554BF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288279848"/>
        <c:axId val="288262392"/>
      </c:barChart>
      <c:catAx>
        <c:axId val="288279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1" baseline="0">
                <a:latin typeface="Calibri" pitchFamily="34" charset="0"/>
                <a:cs typeface="Arial" pitchFamily="34" charset="0"/>
              </a:defRPr>
            </a:pPr>
            <a:endParaRPr lang="ko-KR"/>
          </a:p>
        </c:txPr>
        <c:crossAx val="288262392"/>
        <c:crosses val="autoZero"/>
        <c:auto val="1"/>
        <c:lblAlgn val="ctr"/>
        <c:lblOffset val="100"/>
        <c:noMultiLvlLbl val="0"/>
      </c:catAx>
      <c:valAx>
        <c:axId val="288262392"/>
        <c:scaling>
          <c:orientation val="minMax"/>
          <c:max val="70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_-* #,##0.0_-;\-* #,##0.0_-;_-* &quot;-&quot;_-;_-@_-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aseline="0">
                <a:latin typeface="Calibri" pitchFamily="34" charset="0"/>
                <a:cs typeface="Arial" pitchFamily="34" charset="0"/>
              </a:defRPr>
            </a:pPr>
            <a:endParaRPr lang="ko-KR"/>
          </a:p>
        </c:txPr>
        <c:crossAx val="2882798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116689205169678E-2"/>
          <c:y val="3.264700248837471E-2"/>
          <c:w val="0.89992570877075195"/>
          <c:h val="0.84353369474411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4ml(n=13)</c:v>
                </c:pt>
              </c:strCache>
            </c:strRef>
          </c:tx>
          <c:spPr>
            <a:solidFill>
              <a:srgbClr val="0173D4"/>
            </a:solidFill>
            <a:effectLst/>
            <a:scene3d>
              <a:camera prst="orthographicFront"/>
              <a:lightRig rig="threePt" dir="t"/>
            </a:scene3d>
            <a:sp3d/>
          </c:spPr>
          <c:invertIfNegative val="0"/>
          <c:dPt>
            <c:idx val="2"/>
            <c:invertIfNegative val="0"/>
            <c:bubble3D val="0"/>
            <c:spPr>
              <a:solidFill>
                <a:srgbClr val="0173D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C403-4D20-80A2-C09D6E83CFB5}"/>
              </c:ext>
            </c:extLst>
          </c:dPt>
          <c:dLbls>
            <c:spPr>
              <a:noFill/>
              <a:ln w="9525">
                <a:noFill/>
              </a:ln>
              <a:effectLst/>
            </c:spPr>
            <c:txPr>
              <a:bodyPr/>
              <a:lstStyle/>
              <a:p>
                <a:pPr>
                  <a:defRPr sz="13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Pregnacy</c:v>
                </c:pt>
                <c:pt idx="1">
                  <c:v>CPR</c:v>
                </c:pt>
                <c:pt idx="2">
                  <c:v>OGR</c:v>
                </c:pt>
              </c:strCache>
            </c:strRef>
          </c:cat>
          <c:val>
            <c:numRef>
              <c:f>Sheet1!$B$2:$B$4</c:f>
              <c:numCache>
                <c:formatCode>_-* #,##0.0_-;\-* #,##0.0_-;_-* "-"_-;_-@_-</c:formatCode>
                <c:ptCount val="3"/>
                <c:pt idx="0">
                  <c:v>23.1</c:v>
                </c:pt>
                <c:pt idx="1">
                  <c:v>7.7</c:v>
                </c:pt>
                <c:pt idx="2">
                  <c:v>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03-4D20-80A2-C09D6E83CF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8ml(n=23)</c:v>
                </c:pt>
              </c:strCache>
            </c:strRef>
          </c:tx>
          <c:spPr>
            <a:solidFill>
              <a:srgbClr val="FFBF00"/>
            </a:solidFill>
          </c:spPr>
          <c:invertIfNegative val="0"/>
          <c:dLbls>
            <c:spPr>
              <a:noFill/>
              <a:ln w="9525">
                <a:noFill/>
              </a:ln>
              <a:effectLst/>
            </c:spPr>
            <c:txPr>
              <a:bodyPr/>
              <a:lstStyle/>
              <a:p>
                <a:pPr>
                  <a:defRPr sz="13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Pregnacy</c:v>
                </c:pt>
                <c:pt idx="1">
                  <c:v>CPR</c:v>
                </c:pt>
                <c:pt idx="2">
                  <c:v>OGR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39.1</c:v>
                </c:pt>
                <c:pt idx="1">
                  <c:v>21.7</c:v>
                </c:pt>
                <c:pt idx="2">
                  <c:v>17.399999999999999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03-4D20-80A2-C09D6E83CF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16ml(n=20)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 w="9525">
                <a:noFill/>
              </a:ln>
              <a:effectLst/>
            </c:spPr>
            <c:txPr>
              <a:bodyPr/>
              <a:lstStyle/>
              <a:p>
                <a:pPr>
                  <a:defRPr sz="13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Pregnacy</c:v>
                </c:pt>
                <c:pt idx="1">
                  <c:v>CPR</c:v>
                </c:pt>
                <c:pt idx="2">
                  <c:v>OGR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45</c:v>
                </c:pt>
                <c:pt idx="1">
                  <c:v>25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403-4D20-80A2-C09D6E83CF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32ml(n=16)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 w="9525">
                <a:noFill/>
              </a:ln>
              <a:effectLst/>
            </c:spPr>
            <c:txPr>
              <a:bodyPr/>
              <a:lstStyle/>
              <a:p>
                <a:pPr>
                  <a:defRPr sz="13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Pregnacy</c:v>
                </c:pt>
                <c:pt idx="1">
                  <c:v>CPR</c:v>
                </c:pt>
                <c:pt idx="2">
                  <c:v>OGR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62.5</c:v>
                </c:pt>
                <c:pt idx="1">
                  <c:v>62.5</c:v>
                </c:pt>
                <c:pt idx="2">
                  <c:v>56.3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03-4D20-80A2-C09D6E83CF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89238624"/>
        <c:axId val="288907032"/>
      </c:barChart>
      <c:catAx>
        <c:axId val="2892386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88907032"/>
        <c:crosses val="autoZero"/>
        <c:auto val="1"/>
        <c:lblAlgn val="ctr"/>
        <c:lblOffset val="100"/>
        <c:tickMarkSkip val="1"/>
        <c:noMultiLvlLbl val="1"/>
      </c:catAx>
      <c:valAx>
        <c:axId val="288907032"/>
        <c:scaling>
          <c:orientation val="minMax"/>
          <c:max val="80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_-* #,##0.0_-;\-* #,##0.0_-;_-* &quot;-&quot;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>
                <a:latin typeface="Calibri"/>
              </a:defRPr>
            </a:pPr>
            <a:endParaRPr lang="ko-KR"/>
          </a:p>
        </c:txPr>
        <c:crossAx val="28923862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21487626433372498"/>
          <c:y val="3.3306609839200974E-3"/>
          <c:w val="0.57677137851715088"/>
          <c:h val="7.2609454393386841E-2"/>
        </c:manualLayout>
      </c:layout>
      <c:overlay val="1"/>
      <c:txPr>
        <a:bodyPr/>
        <a:lstStyle/>
        <a:p>
          <a:pPr>
            <a:defRPr sz="1200"/>
          </a:pPr>
          <a:endParaRPr lang="ko-KR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23.6</c:v>
                </c:pt>
                <c:pt idx="1">
                  <c:v>20.7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2D-4DBC-B717-AC11E11AAA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26.4</c:v>
                </c:pt>
                <c:pt idx="1">
                  <c:v>22</c:v>
                </c:pt>
                <c:pt idx="2">
                  <c:v>18</c:v>
                </c:pt>
                <c:pt idx="3">
                  <c:v>13.2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2D-4DBC-B717-AC11E11AAA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19.399999999999999</c:v>
                </c:pt>
                <c:pt idx="1">
                  <c:v>23.4</c:v>
                </c:pt>
                <c:pt idx="2">
                  <c:v>20.100000000000001</c:v>
                </c:pt>
                <c:pt idx="3">
                  <c:v>19.3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72D-4DBC-B717-AC11E11AAA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18.8</c:v>
                </c:pt>
                <c:pt idx="1">
                  <c:v>13.8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72D-4DBC-B717-AC11E11AAA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20.3</c:v>
                </c:pt>
                <c:pt idx="1">
                  <c:v>18.7</c:v>
                </c:pt>
                <c:pt idx="2">
                  <c:v>22.2</c:v>
                </c:pt>
                <c:pt idx="3">
                  <c:v>18.100000000000001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72D-4DBC-B717-AC11E11AAA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6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16.600000000000001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72D-4DBC-B717-AC11E11AAAF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7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30.2</c:v>
                </c:pt>
                <c:pt idx="1">
                  <c:v>39.1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72D-4DBC-B717-AC11E11AAAF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8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13.8</c:v>
                </c:pt>
                <c:pt idx="1">
                  <c:v>13.5</c:v>
                </c:pt>
                <c:pt idx="2">
                  <c:v>15.7</c:v>
                </c:pt>
                <c:pt idx="3">
                  <c:v>10.3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72D-4DBC-B717-AC11E11AAAF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9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Sheet1!$J$2:$J$5</c:f>
              <c:numCache>
                <c:formatCode>General</c:formatCode>
                <c:ptCount val="4"/>
                <c:pt idx="0">
                  <c:v>13.6</c:v>
                </c:pt>
                <c:pt idx="1">
                  <c:v>13.2</c:v>
                </c:pt>
                <c:pt idx="2">
                  <c:v>12.7</c:v>
                </c:pt>
                <c:pt idx="3">
                  <c:v>14.3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72D-4DBC-B717-AC11E11AAAF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10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Sheet1!$K$2:$K$5</c:f>
              <c:numCache>
                <c:formatCode>General</c:formatCode>
                <c:ptCount val="4"/>
                <c:pt idx="0">
                  <c:v>25.2</c:v>
                </c:pt>
                <c:pt idx="1">
                  <c:v>28.8</c:v>
                </c:pt>
                <c:pt idx="2">
                  <c:v>23.9</c:v>
                </c:pt>
                <c:pt idx="3">
                  <c:v>22.5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72D-4DBC-B717-AC11E11AAAF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11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Sheet1!$L$2:$L$5</c:f>
              <c:numCache>
                <c:formatCode>General</c:formatCode>
                <c:ptCount val="4"/>
                <c:pt idx="0">
                  <c:v>21.6</c:v>
                </c:pt>
                <c:pt idx="1">
                  <c:v>22.7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72D-4DBC-B717-AC11E11AAAF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12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Sheet1!$M$2:$M$5</c:f>
              <c:numCache>
                <c:formatCode>General</c:formatCode>
                <c:ptCount val="4"/>
                <c:pt idx="0">
                  <c:v>18.7</c:v>
                </c:pt>
                <c:pt idx="1">
                  <c:v>16.3</c:v>
                </c:pt>
                <c:pt idx="2">
                  <c:v>14.5</c:v>
                </c:pt>
                <c:pt idx="3">
                  <c:v>13.9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72D-4DBC-B717-AC11E11AAAFA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13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  <a:lumOff val="20000"/>
                </a:schemeClr>
              </a:solidFill>
              <a:ln w="9525">
                <a:solidFill>
                  <a:schemeClr val="accent1">
                    <a:lumMod val="80000"/>
                    <a:lumOff val="20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Sheet1!$N$2:$N$5</c:f>
              <c:numCache>
                <c:formatCode>General</c:formatCode>
                <c:ptCount val="4"/>
                <c:pt idx="0">
                  <c:v>17</c:v>
                </c:pt>
                <c:pt idx="1">
                  <c:v>27.1</c:v>
                </c:pt>
                <c:pt idx="2">
                  <c:v>13.8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72D-4DBC-B717-AC11E11AAAFA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14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  <a:lumOff val="20000"/>
                </a:schemeClr>
              </a:solidFill>
              <a:ln w="9525">
                <a:solidFill>
                  <a:schemeClr val="accent2">
                    <a:lumMod val="80000"/>
                    <a:lumOff val="20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Sheet1!$O$2:$O$5</c:f>
              <c:numCache>
                <c:formatCode>General</c:formatCode>
                <c:ptCount val="4"/>
                <c:pt idx="0">
                  <c:v>15.1</c:v>
                </c:pt>
                <c:pt idx="1">
                  <c:v>21.3</c:v>
                </c:pt>
                <c:pt idx="2">
                  <c:v>22.7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72D-4DBC-B717-AC11E11AAAFA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15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  <a:lumOff val="20000"/>
                </a:schemeClr>
              </a:solidFill>
              <a:ln w="9525">
                <a:solidFill>
                  <a:schemeClr val="accent3">
                    <a:lumMod val="80000"/>
                    <a:lumOff val="20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Sheet1!$P$2:$P$5</c:f>
              <c:numCache>
                <c:formatCode>General</c:formatCode>
                <c:ptCount val="4"/>
                <c:pt idx="0">
                  <c:v>14.4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72D-4DBC-B717-AC11E11AAAFA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16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80000"/>
                  <a:lumOff val="20000"/>
                </a:schemeClr>
              </a:solidFill>
              <a:ln w="9525">
                <a:solidFill>
                  <a:schemeClr val="accent4">
                    <a:lumMod val="80000"/>
                    <a:lumOff val="20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Initial</c:v>
                </c:pt>
                <c:pt idx="1">
                  <c:v>1'</c:v>
                </c:pt>
                <c:pt idx="2">
                  <c:v>2'</c:v>
                </c:pt>
                <c:pt idx="3">
                  <c:v>3'</c:v>
                </c:pt>
              </c:strCache>
            </c:strRef>
          </c:cat>
          <c:val>
            <c:numRef>
              <c:f>Sheet1!$Q$2:$Q$5</c:f>
              <c:numCache>
                <c:formatCode>General</c:formatCode>
                <c:ptCount val="4"/>
                <c:pt idx="0">
                  <c:v>16</c:v>
                </c:pt>
                <c:pt idx="1">
                  <c:v>22.8</c:v>
                </c:pt>
                <c:pt idx="2">
                  <c:v>16.7</c:v>
                </c:pt>
                <c:pt idx="3">
                  <c:v>16.100000000000001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372D-4DBC-B717-AC11E11AA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9209472"/>
        <c:axId val="289226240"/>
      </c:lineChart>
      <c:catAx>
        <c:axId val="28920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89226240"/>
        <c:crosses val="autoZero"/>
        <c:auto val="1"/>
        <c:lblAlgn val="ctr"/>
        <c:lblOffset val="100"/>
        <c:noMultiLvlLbl val="0"/>
      </c:catAx>
      <c:valAx>
        <c:axId val="28922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89209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0.47317</cdr:x>
      <cdr:y>0.1668</cdr:y>
    </cdr:from>
    <cdr:to>
      <cdr:x>0.47317</cdr:x>
      <cdr:y>0.22513</cdr:y>
    </cdr:to>
    <cdr:cxnSp macro="">
      <cdr:nvCxnSpPr>
        <cdr:cNvPr id="5" name="직선 연결선 4">
          <a:extLst xmlns:a="http://schemas.openxmlformats.org/drawingml/2006/main">
            <a:ext uri="{FF2B5EF4-FFF2-40B4-BE49-F238E27FC236}">
              <a16:creationId xmlns:a16="http://schemas.microsoft.com/office/drawing/2014/main" id="{CF9ACDB9-DE96-4119-B285-A147CEFEECBB}"/>
            </a:ext>
          </a:extLst>
        </cdr:cNvPr>
        <cdr:cNvCxnSpPr/>
      </cdr:nvCxnSpPr>
      <cdr:spPr>
        <a:xfrm xmlns:a="http://schemas.openxmlformats.org/drawingml/2006/main" flipV="1">
          <a:off x="3684436" y="481700"/>
          <a:ext cx="0" cy="16845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0.27085</cdr:x>
      <cdr:y>0.0255</cdr:y>
    </cdr:from>
    <cdr:to>
      <cdr:x>0.55435</cdr:x>
      <cdr:y>0.11496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1651124" y="78957"/>
          <a:ext cx="172819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ko-KR" altLang="en-US" sz="1200" b="1" dirty="0"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A69A075-DE4A-4B77-9BBF-70EC8858A50B}" type="datetime1">
              <a:rPr lang="ko-KR" altLang="en-US"/>
              <a:pPr lvl="0">
                <a:defRPr lang="ko-KR" altLang="en-US"/>
              </a:pPr>
              <a:t>2018-12-08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>Question : LMWH</a:t>
            </a:r>
            <a:r>
              <a:rPr lang="ko-KR" altLang="en-US"/>
              <a:t>은 </a:t>
            </a:r>
            <a:r>
              <a:rPr lang="en-US" altLang="ko-KR"/>
              <a:t>hCG</a:t>
            </a:r>
            <a:r>
              <a:rPr lang="ko-KR" altLang="en-US"/>
              <a:t>확인까지라고 되어 있는데 차트에 확인후 </a:t>
            </a:r>
            <a:r>
              <a:rPr lang="en-US" altLang="ko-KR"/>
              <a:t>1~2</a:t>
            </a:r>
            <a:r>
              <a:rPr lang="ko-KR" altLang="en-US"/>
              <a:t>주일씩 더 사용한 경우 많다</a:t>
            </a:r>
            <a:r>
              <a:rPr lang="en-US" altLang="ko-KR"/>
              <a:t>!! </a:t>
            </a:r>
          </a:p>
          <a:p>
            <a:pPr lvl="0">
              <a:defRPr lang="ko-KR" altLang="en-US"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>NK &lt; 12% </a:t>
            </a:r>
            <a:r>
              <a:rPr lang="ko-KR" altLang="en-US"/>
              <a:t>인 사람 </a:t>
            </a:r>
            <a:r>
              <a:rPr lang="en-US" altLang="ko-KR"/>
              <a:t>200</a:t>
            </a:r>
            <a:r>
              <a:rPr lang="ko-KR" altLang="en-US"/>
              <a:t>명 중 </a:t>
            </a:r>
            <a:r>
              <a:rPr lang="en-US" altLang="ko-KR"/>
              <a:t>PR : 35.0%(70), CPR : 27.0%(54), OGR : 24.0%(48)</a:t>
            </a:r>
          </a:p>
          <a:p>
            <a:pPr lvl="0">
              <a:defRPr lang="ko-KR" altLang="en-US"/>
            </a:pPr>
            <a:r>
              <a:rPr lang="en-US" altLang="ko-KR"/>
              <a:t>(</a:t>
            </a:r>
            <a:r>
              <a:rPr lang="ko-KR" altLang="en-US"/>
              <a:t>평균</a:t>
            </a:r>
            <a:r>
              <a:rPr lang="en-US" altLang="ko-KR"/>
              <a:t> </a:t>
            </a:r>
            <a:r>
              <a:rPr lang="ko-KR" altLang="en-US"/>
              <a:t>나이 </a:t>
            </a:r>
            <a:r>
              <a:rPr lang="en-US" altLang="ko-KR"/>
              <a:t>: 37.5</a:t>
            </a:r>
            <a:r>
              <a:rPr lang="ko-KR" altLang="en-US"/>
              <a:t>세</a:t>
            </a:r>
            <a:r>
              <a:rPr lang="en-US" altLang="ko-KR"/>
              <a:t>, AMH : 3.9)</a:t>
            </a:r>
          </a:p>
          <a:p>
            <a:pPr lvl="0">
              <a:defRPr lang="ko-KR" altLang="en-US"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>NK &lt; 12% </a:t>
            </a:r>
            <a:r>
              <a:rPr lang="ko-KR" altLang="en-US"/>
              <a:t>인 사람 </a:t>
            </a:r>
            <a:r>
              <a:rPr lang="en-US" altLang="ko-KR"/>
              <a:t>200</a:t>
            </a:r>
            <a:r>
              <a:rPr lang="ko-KR" altLang="en-US"/>
              <a:t>명 중 </a:t>
            </a:r>
            <a:r>
              <a:rPr lang="en-US" altLang="ko-KR"/>
              <a:t>PR : 35.0%(70), CPR : 27.0%(54), OGR : 24.0%(48)</a:t>
            </a:r>
          </a:p>
          <a:p>
            <a:pPr lvl="0">
              <a:defRPr lang="ko-KR" altLang="en-US"/>
            </a:pPr>
            <a:r>
              <a:rPr lang="en-US" altLang="ko-KR"/>
              <a:t>(</a:t>
            </a:r>
            <a:r>
              <a:rPr lang="ko-KR" altLang="en-US"/>
              <a:t>평균</a:t>
            </a:r>
            <a:r>
              <a:rPr lang="en-US" altLang="ko-KR"/>
              <a:t> </a:t>
            </a:r>
            <a:r>
              <a:rPr lang="ko-KR" altLang="en-US"/>
              <a:t>나이 </a:t>
            </a:r>
            <a:r>
              <a:rPr lang="en-US" altLang="ko-KR"/>
              <a:t>: 37.5</a:t>
            </a:r>
            <a:r>
              <a:rPr lang="ko-KR" altLang="en-US"/>
              <a:t>세</a:t>
            </a:r>
            <a:r>
              <a:rPr lang="en-US" altLang="ko-KR"/>
              <a:t>, AMH : 3.9)</a:t>
            </a:r>
          </a:p>
          <a:p>
            <a:pPr lvl="0">
              <a:defRPr lang="ko-KR" altLang="en-US"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F214D5D-484B-47CA-B16A-8FA8D7E442EF}" type="slidenum">
              <a:rPr lang="ko-KR" altLang="en-US"/>
              <a:pPr lvl="0">
                <a:defRPr lang="ko-KR" altLang="en-US"/>
              </a:pPr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F52-5CE3-46CC-AD51-C0761A45BE5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19B8-9389-46AC-85AC-6E041558E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33253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F52-5CE3-46CC-AD51-C0761A45BE5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19B8-9389-46AC-85AC-6E041558E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539286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F52-5CE3-46CC-AD51-C0761A45BE5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19B8-9389-46AC-85AC-6E041558E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12669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F52-5CE3-46CC-AD51-C0761A45BE5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19B8-9389-46AC-85AC-6E041558E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3684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F52-5CE3-46CC-AD51-C0761A45BE5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19B8-9389-46AC-85AC-6E041558E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1374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F52-5CE3-46CC-AD51-C0761A45BE5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19B8-9389-46AC-85AC-6E041558E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61395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F52-5CE3-46CC-AD51-C0761A45BE5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19B8-9389-46AC-85AC-6E041558E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831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F52-5CE3-46CC-AD51-C0761A45BE5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19B8-9389-46AC-85AC-6E041558E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410132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F52-5CE3-46CC-AD51-C0761A45BE5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19B8-9389-46AC-85AC-6E041558E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74014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F52-5CE3-46CC-AD51-C0761A45BE5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19B8-9389-46AC-85AC-6E041558E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895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F52-5CE3-46CC-AD51-C0761A45BE5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19B8-9389-46AC-85AC-6E041558E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6080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FFF52-5CE3-46CC-AD51-C0761A45BE5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119B8-9389-46AC-85AC-6E041558E7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646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>
    <p:fade/>
  </p:transition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520" y="1840406"/>
            <a:ext cx="8640960" cy="12464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altLang="ko-KR" sz="2500" b="1" dirty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맑은 고딕" pitchFamily="50" charset="-127"/>
                <a:cs typeface="Arial" pitchFamily="34" charset="0"/>
              </a:rPr>
              <a:t>The efficacy and optimal dosage of </a:t>
            </a:r>
            <a:r>
              <a:rPr lang="en-US" altLang="ko-KR" sz="2500" b="1" dirty="0" err="1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맑은 고딕" pitchFamily="50" charset="-127"/>
                <a:cs typeface="Arial" pitchFamily="34" charset="0"/>
              </a:rPr>
              <a:t>intralipid</a:t>
            </a:r>
            <a:r>
              <a:rPr lang="en-US" altLang="ko-KR" sz="2500" b="1" dirty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맑은 고딕" pitchFamily="50" charset="-127"/>
                <a:cs typeface="Arial" pitchFamily="34" charset="0"/>
              </a:rPr>
              <a:t> </a:t>
            </a:r>
          </a:p>
          <a:p>
            <a:pPr algn="ctr"/>
            <a:r>
              <a:rPr lang="en-US" altLang="ko-KR" sz="2500" b="1" dirty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맑은 고딕" pitchFamily="50" charset="-127"/>
                <a:cs typeface="Arial" pitchFamily="34" charset="0"/>
              </a:rPr>
              <a:t>in infertile patients </a:t>
            </a:r>
          </a:p>
          <a:p>
            <a:pPr algn="ctr"/>
            <a:r>
              <a:rPr lang="en-US" altLang="ko-KR" sz="2500" b="1" dirty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맑은 고딕" pitchFamily="50" charset="-127"/>
                <a:cs typeface="Arial" pitchFamily="34" charset="0"/>
              </a:rPr>
              <a:t>with elevated peripheral NK cell fraction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38191" y="3563019"/>
            <a:ext cx="7650233" cy="138499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altLang="ko-K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Min Jung Kim, Myeong jin Yeon, Joung sub Youn,  </a:t>
            </a:r>
          </a:p>
          <a:p>
            <a:pPr algn="ctr"/>
            <a:r>
              <a:rPr lang="pt-BR" altLang="ko-K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In-Ok Song, Chan Woo Park</a:t>
            </a:r>
          </a:p>
          <a:p>
            <a:pPr algn="ctr"/>
            <a:endParaRPr lang="ko-KR" altLang="ko-KR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defTabSz="801688"/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Division of Reproductive endocrinology and Infertility</a:t>
            </a:r>
          </a:p>
          <a:p>
            <a:pPr algn="ctr" defTabSz="801688"/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Department of Obstetrics and Gynecology, Cheil General Hospital and </a:t>
            </a:r>
          </a:p>
          <a:p>
            <a:pPr algn="ctr" defTabSz="801688"/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Women's Healthcare Center, </a:t>
            </a:r>
            <a:r>
              <a:rPr lang="en-US" altLang="ko-KR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Dankook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University College of Medicine, Seoul</a:t>
            </a:r>
            <a:endParaRPr lang="ko-KR" altLang="ko-KR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7380312" y="1"/>
            <a:ext cx="1763688" cy="59447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 txBox="1">
            <a:spLocks noChangeArrowheads="1"/>
          </p:cNvSpPr>
          <p:nvPr/>
        </p:nvSpPr>
        <p:spPr>
          <a:xfrm>
            <a:off x="251520" y="425802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Introduction (1)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eorgia" pitchFamily="18" charset="0"/>
              <a:ea typeface="+mj-ea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3087" y="3583344"/>
            <a:ext cx="779782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6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NK cells in the peripheral blood and endometrial layers has been associated with reproductive immunopathology such as recurrent spontaneous abortions, infertility of implantation failures, or pre-eclampsia.   </a:t>
            </a:r>
          </a:p>
          <a:p>
            <a:pPr algn="r"/>
            <a:r>
              <a:rPr lang="en-US" altLang="ko-KR" sz="1400" i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Kwak</a:t>
            </a:r>
            <a:r>
              <a:rPr lang="en-US" altLang="ko-KR" sz="1400" i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-Kim J et al., 2008</a:t>
            </a:r>
          </a:p>
          <a:p>
            <a:pPr algn="just"/>
            <a:endParaRPr lang="en-US" altLang="ko-KR" sz="1600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3087" y="1351096"/>
            <a:ext cx="6881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0173D4"/>
                </a:solidFill>
                <a:cs typeface="Arial" pitchFamily="34" charset="0"/>
              </a:rPr>
              <a:t>Peripheral blood NK cell in reproduction </a:t>
            </a:r>
            <a:endParaRPr lang="ko-KR" altLang="en-US" sz="2000" b="1" dirty="0">
              <a:solidFill>
                <a:srgbClr val="0173D4"/>
              </a:solidFill>
              <a:cs typeface="Arial" pitchFamily="34" charset="0"/>
            </a:endParaRPr>
          </a:p>
        </p:txBody>
      </p:sp>
      <p:graphicFrame>
        <p:nvGraphicFramePr>
          <p:cNvPr id="9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9857826"/>
              </p:ext>
            </p:extLst>
          </p:nvPr>
        </p:nvGraphicFramePr>
        <p:xfrm>
          <a:off x="971600" y="2037828"/>
          <a:ext cx="3893371" cy="1308562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893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31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ea typeface="굴림" pitchFamily="50" charset="-127"/>
                          <a:cs typeface="Times New Roman" pitchFamily="18" charset="0"/>
                        </a:rPr>
                        <a:t>CD56</a:t>
                      </a:r>
                      <a:r>
                        <a:rPr lang="en-US" altLang="ko-KR" sz="1600" b="1" baseline="30000" dirty="0">
                          <a:solidFill>
                            <a:schemeClr val="bg1"/>
                          </a:solidFill>
                          <a:ea typeface="굴림" pitchFamily="50" charset="-127"/>
                          <a:cs typeface="Times New Roman" pitchFamily="18" charset="0"/>
                        </a:rPr>
                        <a:t>dim</a:t>
                      </a:r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ea typeface="굴림" pitchFamily="50" charset="-127"/>
                          <a:cs typeface="Times New Roman" pitchFamily="18" charset="0"/>
                        </a:rPr>
                        <a:t>/16</a:t>
                      </a:r>
                      <a:r>
                        <a:rPr lang="en-US" altLang="ko-KR" sz="1600" b="1" baseline="30000" dirty="0">
                          <a:solidFill>
                            <a:schemeClr val="bg1"/>
                          </a:solidFill>
                          <a:ea typeface="굴림" pitchFamily="50" charset="-127"/>
                          <a:cs typeface="Times New Roman" pitchFamily="18" charset="0"/>
                        </a:rPr>
                        <a:t>+</a:t>
                      </a:r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ea typeface="굴림" pitchFamily="50" charset="-127"/>
                          <a:cs typeface="Times New Roman" pitchFamily="18" charset="0"/>
                        </a:rPr>
                        <a:t> cell 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695">
                <a:tc>
                  <a:txBody>
                    <a:bodyPr/>
                    <a:lstStyle/>
                    <a:p>
                      <a:pPr marL="457200" lvl="1" indent="0" algn="l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ko-KR" sz="1400" dirty="0">
                          <a:cs typeface="Times New Roman" pitchFamily="18" charset="0"/>
                        </a:rPr>
                        <a:t>Major NK cells in peripheral blood</a:t>
                      </a:r>
                    </a:p>
                    <a:p>
                      <a:pPr marL="457200" lvl="1" indent="0" algn="l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ko-KR" sz="1400" dirty="0">
                          <a:cs typeface="Times New Roman" pitchFamily="18" charset="0"/>
                        </a:rPr>
                        <a:t>Moderate cytokine secretion</a:t>
                      </a:r>
                    </a:p>
                    <a:p>
                      <a:pPr marL="457200" lvl="1" indent="0" algn="l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ko-KR" sz="1400" dirty="0">
                          <a:cs typeface="Times New Roman" pitchFamily="18" charset="0"/>
                        </a:rPr>
                        <a:t>Contain</a:t>
                      </a:r>
                      <a:r>
                        <a:rPr lang="en-US" altLang="ko-KR" sz="1400" baseline="0" dirty="0">
                          <a:cs typeface="Times New Roman" pitchFamily="18" charset="0"/>
                        </a:rPr>
                        <a:t> perforin and </a:t>
                      </a:r>
                      <a:r>
                        <a:rPr lang="en-US" altLang="ko-KR" sz="1400" baseline="0" dirty="0" err="1">
                          <a:cs typeface="Times New Roman" pitchFamily="18" charset="0"/>
                        </a:rPr>
                        <a:t>granzymes</a:t>
                      </a:r>
                      <a:r>
                        <a:rPr lang="en-US" altLang="ko-KR" sz="1400" baseline="0" dirty="0">
                          <a:cs typeface="Times New Roman" pitchFamily="18" charset="0"/>
                        </a:rPr>
                        <a:t> </a:t>
                      </a:r>
                    </a:p>
                    <a:p>
                      <a:pPr marL="457200" lvl="1" indent="0" algn="l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ko-KR" sz="1400" baseline="0" dirty="0">
                          <a:cs typeface="Times New Roman" pitchFamily="18" charset="0"/>
                        </a:rPr>
                        <a:t>Most cytotoxic subset</a:t>
                      </a:r>
                      <a:endParaRPr lang="en-US" altLang="ko-KR" sz="1400" dirty="0">
                        <a:cs typeface="Times New Roman" pitchFamily="18" charset="0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251520" y="1240130"/>
            <a:ext cx="8640960" cy="3707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7" r="-1" b="58316"/>
          <a:stretch/>
        </p:blipFill>
        <p:spPr>
          <a:xfrm>
            <a:off x="5220072" y="1727964"/>
            <a:ext cx="3168352" cy="160475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8088738" y="-1"/>
            <a:ext cx="1037977" cy="349865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1604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642910" y="1344076"/>
            <a:ext cx="7313466" cy="387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solidFill>
                  <a:srgbClr val="0173D4"/>
                </a:solidFill>
                <a:cs typeface="Arial"/>
              </a:rPr>
              <a:t>The role of intralipid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1138" y="1823739"/>
            <a:ext cx="7745514" cy="2803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000">
                <a:solidFill>
                  <a:schemeClr val="tx1">
                    <a:lumMod val="85000"/>
                    <a:lumOff val="15000"/>
                  </a:schemeClr>
                </a:solidFill>
              </a:rPr>
              <a:t>Lipid</a:t>
            </a:r>
          </a:p>
          <a:p>
            <a:pPr marL="285750" indent="-285750">
              <a:buClr>
                <a:srgbClr val="0070C0"/>
              </a:buClr>
              <a:buFont typeface="Wingdings"/>
              <a:buChar char="ü"/>
              <a:defRPr lang="ko-KR" altLang="en-US"/>
            </a:pPr>
            <a:r>
              <a:rPr lang="en-US" altLang="ko-KR" sz="1600" b="1">
                <a:solidFill>
                  <a:schemeClr val="tx1">
                    <a:lumMod val="85000"/>
                    <a:lumOff val="15000"/>
                  </a:schemeClr>
                </a:solidFill>
              </a:rPr>
              <a:t>Soybean oil </a:t>
            </a:r>
          </a:p>
          <a:p>
            <a:pPr>
              <a:buClr>
                <a:srgbClr val="0070C0"/>
              </a:buClr>
              <a:defRPr lang="ko-KR" altLang="en-US"/>
            </a:pP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</a:rPr>
              <a:t>    1) </a:t>
            </a:r>
            <a:r>
              <a:rPr lang="en-US" altLang="ko-KR" sz="1600"/>
              <a:t>Inhibiting pro-inflammatory mediators, specifically Th1 cells   </a:t>
            </a:r>
          </a:p>
          <a:p>
            <a:pPr algn="r">
              <a:buClr>
                <a:srgbClr val="0070C0"/>
              </a:buClr>
              <a:defRPr lang="ko-KR" altLang="en-US"/>
            </a:pPr>
            <a:r>
              <a:rPr lang="en-US" altLang="ko-KR" sz="1200" i="1">
                <a:solidFill>
                  <a:schemeClr val="bg1">
                    <a:lumMod val="50000"/>
                  </a:schemeClr>
                </a:solidFill>
              </a:rPr>
              <a:t>Granato et al., 2000</a:t>
            </a:r>
          </a:p>
          <a:p>
            <a:pPr>
              <a:buClr>
                <a:srgbClr val="0070C0"/>
              </a:buClr>
              <a:defRPr lang="ko-KR" altLang="en-US"/>
            </a:pPr>
            <a:r>
              <a:rPr lang="en-US" altLang="ko-KR" sz="1600"/>
              <a:t>    2) Lowering inflammation and modulating immune response	</a:t>
            </a:r>
          </a:p>
          <a:p>
            <a:pPr algn="r">
              <a:buClr>
                <a:srgbClr val="0070C0"/>
              </a:buClr>
              <a:defRPr lang="ko-KR" altLang="en-US"/>
            </a:pPr>
            <a:r>
              <a:rPr lang="en-US" altLang="ko-KR" sz="1200" i="1">
                <a:solidFill>
                  <a:schemeClr val="bg1">
                    <a:lumMod val="50000"/>
                  </a:schemeClr>
                </a:solidFill>
              </a:rPr>
              <a:t>Bin et al., 2008</a:t>
            </a:r>
            <a:r>
              <a:rPr lang="en-US" altLang="ko-KR" sz="1200"/>
              <a:t> </a:t>
            </a:r>
          </a:p>
          <a:p>
            <a:pPr>
              <a:buClr>
                <a:srgbClr val="0070C0"/>
              </a:buClr>
              <a:defRPr lang="ko-KR" altLang="en-US"/>
            </a:pPr>
            <a:r>
              <a:rPr lang="en-US" altLang="ko-KR" sz="1600"/>
              <a:t>    3) Suppression of NK cell cytotoxicity</a:t>
            </a:r>
          </a:p>
          <a:p>
            <a:pPr algn="r">
              <a:buClr>
                <a:srgbClr val="0070C0"/>
              </a:buClr>
              <a:defRPr lang="ko-KR" altLang="en-US"/>
            </a:pPr>
            <a:r>
              <a:rPr lang="en-US" altLang="ko-KR" sz="1200" i="1">
                <a:solidFill>
                  <a:schemeClr val="bg1">
                    <a:lumMod val="50000"/>
                  </a:schemeClr>
                </a:solidFill>
              </a:rPr>
              <a:t>Roumen et al., 2006</a:t>
            </a:r>
          </a:p>
          <a:p>
            <a:pPr>
              <a:buClr>
                <a:srgbClr val="0070C0"/>
              </a:buClr>
              <a:defRPr lang="ko-KR" altLang="en-US"/>
            </a:pP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</a:rPr>
              <a:t>    4) </a:t>
            </a:r>
            <a:r>
              <a:rPr lang="en-US" altLang="ko-KR" sz="1600"/>
              <a:t>Promoting trophoblast invasion</a:t>
            </a:r>
          </a:p>
          <a:p>
            <a:pPr algn="r">
              <a:buClr>
                <a:srgbClr val="0070C0"/>
              </a:buClr>
              <a:defRPr lang="ko-KR" altLang="en-US"/>
            </a:pPr>
            <a:r>
              <a:rPr lang="en-US" altLang="ko-KR" sz="1200" i="1">
                <a:solidFill>
                  <a:schemeClr val="bg1">
                    <a:lumMod val="50000"/>
                  </a:schemeClr>
                </a:solidFill>
              </a:rPr>
              <a:t>Meng et al., 2016</a:t>
            </a:r>
          </a:p>
          <a:p>
            <a:pPr>
              <a:buClr>
                <a:srgbClr val="0070C0"/>
              </a:buClr>
              <a:defRPr lang="ko-KR" altLang="en-US"/>
            </a:pP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</a:p>
          <a:p>
            <a:pPr algn="r">
              <a:defRPr lang="ko-KR" altLang="en-US"/>
            </a:pPr>
            <a:r>
              <a:rPr lang="en-US" altLang="ko-KR" sz="1400" i="1">
                <a:solidFill>
                  <a:schemeClr val="bg1">
                    <a:lumMod val="50000"/>
                  </a:schemeClr>
                </a:solidFill>
              </a:rPr>
              <a:t>; </a:t>
            </a:r>
          </a:p>
        </p:txBody>
      </p:sp>
      <p:sp>
        <p:nvSpPr>
          <p:cNvPr id="9" name="Rectangle 12"/>
          <p:cNvSpPr txBox="1">
            <a:spLocks noChangeArrowheads="1"/>
          </p:cNvSpPr>
          <p:nvPr/>
        </p:nvSpPr>
        <p:spPr>
          <a:xfrm>
            <a:off x="251520" y="425802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lvl="0" indent="0" algn="ctr" defTabSz="90000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None/>
              <a:defRPr lang="ko-KR"/>
            </a:pPr>
            <a:r>
              <a:rPr lang="en-GB" sz="2400" b="1" i="0" u="none" kern="1200" spc="0">
                <a:solidFill>
                  <a:schemeClr val="tx2"/>
                </a:solidFill>
                <a:uLnTx/>
                <a:uFillTx/>
                <a:latin typeface="Georgia"/>
                <a:ea typeface="+mj-ea"/>
                <a:cs typeface="Arial"/>
              </a:rPr>
              <a:t>Introduction (2)</a:t>
            </a:r>
            <a:endParaRPr lang="en-US" sz="2400" b="1" i="0" u="none" kern="1200" spc="0">
              <a:solidFill>
                <a:schemeClr val="tx2"/>
              </a:solidFill>
              <a:uLnTx/>
              <a:uFillTx/>
              <a:latin typeface="Georgia"/>
              <a:ea typeface="+mj-ea"/>
              <a:cs typeface="Arial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1240130"/>
            <a:ext cx="8640960" cy="3707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/>
          <a:srcRect l="14110" r="9450"/>
          <a:stretch>
            <a:fillRect/>
          </a:stretch>
        </p:blipFill>
        <p:spPr>
          <a:xfrm>
            <a:off x="8088738" y="-1"/>
            <a:ext cx="1037977" cy="349865"/>
          </a:xfrm>
          <a:prstGeom prst="rect">
            <a:avLst/>
          </a:prstGeom>
          <a:blipFill rotWithShape="1">
            <a:blip r:embed="rId4"/>
            <a:tile tx="0" ty="0" sx="100000" sy="100000" flip="none" algn="tl"/>
          </a:blipFill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/>
          <p:cNvSpPr txBox="1">
            <a:spLocks noChangeArrowheads="1"/>
          </p:cNvSpPr>
          <p:nvPr/>
        </p:nvSpPr>
        <p:spPr>
          <a:xfrm>
            <a:off x="251520" y="425802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Objectives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eorgia" pitchFamily="18" charset="0"/>
              <a:ea typeface="+mj-ea"/>
              <a:cs typeface="Arial" pitchFamily="34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1240130"/>
            <a:ext cx="8640960" cy="3707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8088738" y="-1"/>
            <a:ext cx="1037977" cy="34986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</p:pic>
      <p:sp>
        <p:nvSpPr>
          <p:cNvPr id="13" name="TextBox 12"/>
          <p:cNvSpPr txBox="1"/>
          <p:nvPr/>
        </p:nvSpPr>
        <p:spPr>
          <a:xfrm>
            <a:off x="682118" y="1816194"/>
            <a:ext cx="78503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To evaluation the efficacy of </a:t>
            </a:r>
            <a:r>
              <a:rPr lang="en-US" altLang="ko-KR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intralipid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in women with elevated NK fraction</a:t>
            </a:r>
          </a:p>
          <a:p>
            <a:pPr marL="285750" indent="-285750" algn="just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marL="285750" indent="-285750" algn="just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To analyze optimal dosage of </a:t>
            </a:r>
            <a:r>
              <a:rPr lang="en-US" altLang="ko-KR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intralipid</a:t>
            </a:r>
            <a:endParaRPr lang="en-US" altLang="ko-KR" sz="2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742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3"/>
          <p:cNvSpPr txBox="1"/>
          <p:nvPr/>
        </p:nvSpPr>
        <p:spPr>
          <a:xfrm>
            <a:off x="467544" y="1380203"/>
            <a:ext cx="8424936" cy="32470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0173D4"/>
              </a:buClr>
              <a:buFont typeface="Wingdings"/>
              <a:buChar char="§"/>
              <a:defRPr lang="ko-KR" altLang="en-US"/>
            </a:pP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2016. 01. 01  ~  2018. </a:t>
            </a:r>
            <a:r>
              <a:rPr lang="ko-KR" alt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09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. 3</a:t>
            </a:r>
            <a:r>
              <a:rPr lang="ko-KR" alt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0</a:t>
            </a:r>
          </a:p>
          <a:p>
            <a:pPr marL="285750" indent="-285750">
              <a:buClr>
                <a:srgbClr val="0173D4"/>
              </a:buClr>
              <a:buFont typeface="Wingdings"/>
              <a:buChar char="§"/>
              <a:defRPr lang="ko-KR" altLang="en-US"/>
            </a:pP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Retrospective analyzed study</a:t>
            </a:r>
          </a:p>
          <a:p>
            <a:pPr marL="285750" indent="-285750">
              <a:buClr>
                <a:srgbClr val="0173D4"/>
              </a:buClr>
              <a:buFont typeface="Wingdings"/>
              <a:buChar char="§"/>
              <a:defRPr lang="ko-KR" altLang="en-US"/>
            </a:pP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Clr>
                <a:srgbClr val="0173D4"/>
              </a:buClr>
              <a:buFont typeface="Wingdings"/>
              <a:buChar char="§"/>
              <a:defRPr lang="ko-KR" altLang="en-US"/>
            </a:pP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Inclusion </a:t>
            </a:r>
          </a:p>
          <a:p>
            <a:pPr>
              <a:buClr>
                <a:srgbClr val="0173D4"/>
              </a:buClr>
              <a:defRPr lang="ko-KR" altLang="en-US"/>
            </a:pP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   1) IVF indication : tubal factor, male factor, unexplained</a:t>
            </a:r>
          </a:p>
          <a:p>
            <a:pPr>
              <a:buClr>
                <a:srgbClr val="0173D4"/>
              </a:buClr>
              <a:defRPr lang="ko-KR" altLang="en-US"/>
            </a:pP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   2) NK % &gt; 12.0%</a:t>
            </a:r>
          </a:p>
          <a:p>
            <a:pPr marL="285750" indent="-285750">
              <a:buClr>
                <a:srgbClr val="0173D4"/>
              </a:buClr>
              <a:buFont typeface="Wingdings"/>
              <a:buChar char="§"/>
              <a:defRPr lang="ko-KR" altLang="en-US"/>
            </a:pP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Exclusion : Recurrent pregnancy loss(RPL), Recurrent implantation failure(RIF)</a:t>
            </a:r>
          </a:p>
          <a:p>
            <a:pPr>
              <a:buClr>
                <a:srgbClr val="0173D4"/>
              </a:buClr>
              <a:defRPr lang="ko-KR" altLang="en-US"/>
            </a:pPr>
            <a:endParaRPr lang="en-US" altLang="ko-KR" sz="1600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  <a:p>
            <a:pPr marL="285750" indent="-285750">
              <a:buClr>
                <a:srgbClr val="0173D4"/>
              </a:buClr>
              <a:buFont typeface="Wingdings"/>
              <a:buChar char="§"/>
              <a:defRPr lang="ko-KR" altLang="en-US"/>
            </a:pP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Primary outcome : ß-hCG(+) rate, Clinical pregnancy rate (CPR), On-going pregnancy rate(OGR)</a:t>
            </a:r>
          </a:p>
          <a:p>
            <a:pPr>
              <a:buClr>
                <a:srgbClr val="0173D4"/>
              </a:buClr>
              <a:defRPr lang="ko-KR" altLang="en-US"/>
            </a:pP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   Secondary outcomes : Optimal dosage of intralipid </a:t>
            </a:r>
          </a:p>
          <a:p>
            <a:pPr>
              <a:buClr>
                <a:srgbClr val="0173D4"/>
              </a:buClr>
              <a:defRPr lang="ko-KR" altLang="en-US"/>
            </a:pPr>
            <a:endParaRPr lang="en-US" altLang="ko-KR" sz="1600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  <a:p>
            <a:pPr marL="285750" indent="-285750">
              <a:buClr>
                <a:srgbClr val="0173D4"/>
              </a:buClr>
              <a:buFont typeface="Wingdings"/>
              <a:buChar char="§"/>
              <a:defRPr lang="ko-KR" altLang="en-US"/>
            </a:pPr>
            <a:endParaRPr lang="en-US" altLang="ko-KR" sz="1500" i="1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</p:txBody>
      </p:sp>
      <p:sp>
        <p:nvSpPr>
          <p:cNvPr id="7" name="Rectangle 12"/>
          <p:cNvSpPr txBox="1">
            <a:spLocks noChangeArrowheads="1"/>
          </p:cNvSpPr>
          <p:nvPr/>
        </p:nvSpPr>
        <p:spPr>
          <a:xfrm>
            <a:off x="251520" y="425802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lvl="0" indent="0" algn="ctr" defTabSz="90000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None/>
              <a:defRPr lang="ko-KR"/>
            </a:pPr>
            <a:r>
              <a:rPr lang="en-GB" sz="2400" b="1" i="0" u="none" kern="1200" spc="0">
                <a:solidFill>
                  <a:schemeClr val="tx2"/>
                </a:solidFill>
                <a:uLnTx/>
                <a:uFillTx/>
                <a:latin typeface="Georgia"/>
                <a:ea typeface="+mj-ea"/>
                <a:cs typeface="Arial"/>
              </a:rPr>
              <a:t>Materials and Methods (1)</a:t>
            </a:r>
            <a:endParaRPr lang="en-US" sz="2400" b="1" i="0" u="none" kern="1200" spc="0">
              <a:solidFill>
                <a:schemeClr val="tx2"/>
              </a:solidFill>
              <a:uLnTx/>
              <a:uFillTx/>
              <a:latin typeface="Georgia"/>
              <a:ea typeface="+mj-ea"/>
              <a:cs typeface="Arial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51520" y="1240130"/>
            <a:ext cx="8640960" cy="3707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/>
          <a:srcRect l="14110" r="9450"/>
          <a:stretch>
            <a:fillRect/>
          </a:stretch>
        </p:blipFill>
        <p:spPr>
          <a:xfrm>
            <a:off x="8088738" y="-1"/>
            <a:ext cx="1037977" cy="349865"/>
          </a:xfrm>
          <a:prstGeom prst="rect">
            <a:avLst/>
          </a:prstGeom>
          <a:blipFill rotWithShape="1">
            <a:blip r:embed="rId3"/>
            <a:tile tx="0" ty="0" sx="100000" sy="100000" flip="none" algn="tl"/>
          </a:blipFill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타원 2"/>
          <p:cNvSpPr/>
          <p:nvPr/>
        </p:nvSpPr>
        <p:spPr bwMode="auto">
          <a:xfrm>
            <a:off x="1981186" y="1829135"/>
            <a:ext cx="1582702" cy="1440223"/>
          </a:xfrm>
          <a:prstGeom prst="ellipse">
            <a:avLst/>
          </a:prstGeom>
          <a:solidFill>
            <a:schemeClr val="bg1">
              <a:lumMod val="85000"/>
              <a:alpha val="75000"/>
            </a:schemeClr>
          </a:solidFill>
          <a:ln w="12700" algn="ctr">
            <a:noFill/>
            <a:round/>
            <a:headEnd/>
            <a:tailEnd/>
          </a:ln>
          <a:effectLst>
            <a:outerShdw blurRad="50800" dist="25400" dir="4200000" algn="tl" rotWithShape="0">
              <a:prstClr val="black">
                <a:alpha val="28000"/>
              </a:prstClr>
            </a:outerShdw>
          </a:effectLst>
        </p:spPr>
        <p:txBody>
          <a:bodyPr vert="horz" wrap="non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algn="ctr" defTabSz="801688"/>
            <a:r>
              <a:rPr lang="en-US" altLang="ko-KR" b="1" dirty="0" err="1">
                <a:cs typeface="Arial" pitchFamily="34" charset="0"/>
              </a:rPr>
              <a:t>Intralipid</a:t>
            </a:r>
            <a:r>
              <a:rPr lang="en-US" altLang="ko-KR" b="1" dirty="0">
                <a:cs typeface="Arial" pitchFamily="34" charset="0"/>
              </a:rPr>
              <a:t> </a:t>
            </a:r>
            <a:endParaRPr lang="en-US" altLang="ko-KR" b="1" strike="sngStrike" dirty="0">
              <a:cs typeface="Arial" pitchFamily="34" charset="0"/>
            </a:endParaRPr>
          </a:p>
          <a:p>
            <a:pPr algn="ctr" defTabSz="801688"/>
            <a:r>
              <a:rPr lang="en-US" altLang="ko-KR" sz="1600" b="1" dirty="0">
                <a:cs typeface="Arial" pitchFamily="34" charset="0"/>
              </a:rPr>
              <a:t>(n=72 cycles)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4" name="타원 3"/>
          <p:cNvSpPr/>
          <p:nvPr/>
        </p:nvSpPr>
        <p:spPr bwMode="auto">
          <a:xfrm>
            <a:off x="5864905" y="1827714"/>
            <a:ext cx="1587415" cy="1441644"/>
          </a:xfrm>
          <a:prstGeom prst="ellipse">
            <a:avLst/>
          </a:prstGeom>
          <a:solidFill>
            <a:schemeClr val="bg1">
              <a:lumMod val="85000"/>
              <a:alpha val="75000"/>
            </a:schemeClr>
          </a:solidFill>
          <a:ln w="12700" algn="ctr">
            <a:noFill/>
            <a:round/>
            <a:headEnd/>
            <a:tailEnd/>
          </a:ln>
          <a:effectLst>
            <a:outerShdw blurRad="50800" dist="25400" dir="4200000" algn="tl" rotWithShape="0">
              <a:prstClr val="black">
                <a:alpha val="28000"/>
              </a:prstClr>
            </a:outerShdw>
          </a:effectLst>
        </p:spPr>
        <p:txBody>
          <a:bodyPr vert="horz" wrap="non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algn="ctr" defTabSz="801688"/>
            <a:r>
              <a:rPr lang="en-US" altLang="ko-KR" b="1" dirty="0">
                <a:cs typeface="Arial" pitchFamily="34" charset="0"/>
              </a:rPr>
              <a:t>Control</a:t>
            </a:r>
          </a:p>
          <a:p>
            <a:pPr algn="ctr" defTabSz="801688"/>
            <a:r>
              <a:rPr lang="en-US" altLang="ko-KR" sz="1600" b="1" dirty="0">
                <a:cs typeface="Arial" pitchFamily="34" charset="0"/>
              </a:rPr>
              <a:t>(n=114 cycles)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024" y="1308440"/>
            <a:ext cx="8209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0173D4"/>
                </a:solidFill>
                <a:cs typeface="Arial" pitchFamily="34" charset="0"/>
              </a:rPr>
              <a:t>Women with elevated NK % (&gt; 12.0%)</a:t>
            </a:r>
            <a:endParaRPr lang="ko-KR" altLang="en-US" sz="2000" b="1" dirty="0">
              <a:solidFill>
                <a:srgbClr val="0173D4"/>
              </a:solidFill>
              <a:cs typeface="Arial" pitchFamily="34" charset="0"/>
            </a:endParaRPr>
          </a:p>
        </p:txBody>
      </p:sp>
      <p:sp>
        <p:nvSpPr>
          <p:cNvPr id="10" name="Rectangle 12"/>
          <p:cNvSpPr txBox="1">
            <a:spLocks noChangeArrowheads="1"/>
          </p:cNvSpPr>
          <p:nvPr/>
        </p:nvSpPr>
        <p:spPr>
          <a:xfrm>
            <a:off x="251520" y="425802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Materials</a:t>
            </a:r>
            <a:r>
              <a:rPr kumimoji="0" lang="en-GB" sz="2400" b="1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 and Methods (2)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eorgia" pitchFamily="18" charset="0"/>
              <a:ea typeface="+mj-ea"/>
              <a:cs typeface="Arial" pitchFamily="34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51520" y="1240130"/>
            <a:ext cx="8640960" cy="3707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8088738" y="-1"/>
            <a:ext cx="1037977" cy="3498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</p:pic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060030"/>
              </p:ext>
            </p:extLst>
          </p:nvPr>
        </p:nvGraphicFramePr>
        <p:xfrm>
          <a:off x="1223628" y="3507686"/>
          <a:ext cx="6480304" cy="12978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9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0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978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Intralipid</a:t>
                      </a:r>
                      <a:r>
                        <a:rPr lang="en-US" altLang="ko-KR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ko-KR" altLang="en-US" sz="1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SMOFlipid</a:t>
                      </a:r>
                      <a:r>
                        <a:rPr lang="en-US" altLang="ko-KR" sz="1400" b="1" baseline="30000" dirty="0">
                          <a:solidFill>
                            <a:srgbClr val="0173D4"/>
                          </a:solidFill>
                          <a:cs typeface="Arial" pitchFamily="34" charset="0"/>
                        </a:rPr>
                        <a:t>®</a:t>
                      </a:r>
                      <a:r>
                        <a:rPr lang="en-US" altLang="ko-KR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(20%</a:t>
                      </a:r>
                      <a:r>
                        <a:rPr lang="en-US" altLang="ko-KR" sz="1400" b="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lipid, </a:t>
                      </a:r>
                      <a:r>
                        <a:rPr lang="en-US" altLang="ko-KR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Fresenius </a:t>
                      </a:r>
                      <a:r>
                        <a:rPr lang="en-US" altLang="ko-KR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kabi</a:t>
                      </a:r>
                      <a:r>
                        <a:rPr lang="en-US" altLang="ko-KR" sz="1400" b="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altLang="ko-KR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400" b="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latinLnBrk="1"/>
                      <a:r>
                        <a:rPr lang="en-US" altLang="ko-KR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4mL</a:t>
                      </a:r>
                      <a:r>
                        <a:rPr lang="en-US" altLang="ko-KR" sz="1400" b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</a:t>
                      </a:r>
                      <a:r>
                        <a:rPr lang="en-US" altLang="ko-KR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8mL</a:t>
                      </a:r>
                      <a:r>
                        <a:rPr lang="en-US" altLang="ko-KR" sz="1400" b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</a:t>
                      </a:r>
                      <a:r>
                        <a:rPr lang="en-US" altLang="ko-KR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16mL</a:t>
                      </a:r>
                      <a:r>
                        <a:rPr lang="en-US" altLang="ko-KR" sz="1400" b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</a:t>
                      </a:r>
                      <a:r>
                        <a:rPr lang="en-US" altLang="ko-KR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32mL</a:t>
                      </a:r>
                      <a:r>
                        <a:rPr lang="en-US" altLang="ko-KR" sz="1400" b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mix with Normal saline 250ml</a:t>
                      </a:r>
                    </a:p>
                    <a:p>
                      <a:pPr algn="l" latinLnBrk="1"/>
                      <a:endParaRPr lang="en-US" altLang="ko-KR" sz="1400" b="1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latinLnBrk="1"/>
                      <a:r>
                        <a:rPr lang="en-US" altLang="ko-KR" sz="1400" b="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 1week interval f</a:t>
                      </a:r>
                      <a:r>
                        <a:rPr lang="en-US" altLang="ko-KR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rom OPU day </a:t>
                      </a:r>
                      <a:r>
                        <a:rPr lang="en-US" altLang="ko-KR" sz="1400" b="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until</a:t>
                      </a:r>
                      <a:r>
                        <a:rPr lang="ko-KR" altLang="en-US" sz="1400" b="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400" b="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ß-</a:t>
                      </a:r>
                      <a:r>
                        <a:rPr lang="en-US" altLang="ko-KR" sz="1400" b="1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hCG</a:t>
                      </a:r>
                      <a:r>
                        <a:rPr lang="en-US" altLang="ko-KR" sz="1400" b="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test</a:t>
                      </a:r>
                      <a:r>
                        <a:rPr lang="en-US" altLang="ko-KR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latinLnBrk="1"/>
                      <a:r>
                        <a:rPr lang="en-US" altLang="ko-KR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 ß-</a:t>
                      </a:r>
                      <a:r>
                        <a:rPr lang="en-US" altLang="ko-KR" sz="1400" b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hCG</a:t>
                      </a:r>
                      <a:r>
                        <a:rPr lang="en-US" altLang="ko-KR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test(+), q 2 weeks</a:t>
                      </a:r>
                      <a:r>
                        <a:rPr lang="en-US" altLang="ko-KR" sz="1400" b="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interval to GA 12 weeks </a:t>
                      </a:r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97796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67"/>
          <p:cNvGraphicFramePr/>
          <p:nvPr>
            <p:extLst>
              <p:ext uri="{D42A27DB-BD31-4B8C-83A1-F6EECF244321}">
                <p14:modId xmlns:p14="http://schemas.microsoft.com/office/powerpoint/2010/main" val="1540034428"/>
              </p:ext>
            </p:extLst>
          </p:nvPr>
        </p:nvGraphicFramePr>
        <p:xfrm>
          <a:off x="558000" y="1275607"/>
          <a:ext cx="8027999" cy="3090642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753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7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7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6761">
                <a:tc>
                  <a:txBody>
                    <a:bodyPr/>
                    <a:lstStyle/>
                    <a:p>
                      <a:pPr marL="0" lvl="0" indent="0" algn="ctr" defTabSz="900000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endParaRPr lang="en-US" sz="1500" b="1" i="0" u="none" dirty="0">
                        <a:solidFill>
                          <a:schemeClr val="bg1"/>
                        </a:solidFill>
                        <a:latin typeface="+mn-lt"/>
                        <a:ea typeface="+mj-ea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GB" sz="1500" b="1" i="0" u="none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Intralipid</a:t>
                      </a:r>
                      <a:r>
                        <a:rPr lang="en-GB" sz="1500" b="1" i="0" u="none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500" b="1" i="0" u="none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Tx</a:t>
                      </a:r>
                      <a:r>
                        <a:rPr lang="en-US" sz="1500" b="1" i="0" u="none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GB" sz="1500" b="1" i="0" u="none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Control</a:t>
                      </a:r>
                      <a:endParaRPr lang="en-US" sz="15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GB" sz="1500" b="1" i="1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GB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value</a:t>
                      </a:r>
                      <a:endParaRPr lang="en-US" sz="1500" b="1" i="0" u="none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761">
                <a:tc>
                  <a:txBody>
                    <a:bodyPr/>
                    <a:lstStyle/>
                    <a:p>
                      <a:pPr marL="0" lvl="0" indent="0" algn="l" defTabSz="789063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1" i="0" u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No. of cycles(n)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72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114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891">
                <a:tc>
                  <a:txBody>
                    <a:bodyPr/>
                    <a:lstStyle/>
                    <a:p>
                      <a:pPr marL="0" lvl="0" indent="0" algn="l" defTabSz="789063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0" i="0" u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   - Fresh ET cycles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0" dirty="0">
                          <a:solidFill>
                            <a:schemeClr val="tx1"/>
                          </a:solidFill>
                        </a:rPr>
                        <a:t>28(38.9%)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0" dirty="0">
                          <a:solidFill>
                            <a:schemeClr val="tx1"/>
                          </a:solidFill>
                        </a:rPr>
                        <a:t>57(50%)</a:t>
                      </a:r>
                      <a:endParaRPr lang="ko-KR" altLang="en-US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323">
                <a:tc>
                  <a:txBody>
                    <a:bodyPr/>
                    <a:lstStyle/>
                    <a:p>
                      <a:pPr marL="0" lvl="0" indent="0" algn="l" defTabSz="789063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0" i="0" u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   - FET cycles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0" dirty="0">
                          <a:solidFill>
                            <a:schemeClr val="tx1"/>
                          </a:solidFill>
                        </a:rPr>
                        <a:t>44(61.1%)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0" dirty="0">
                          <a:solidFill>
                            <a:schemeClr val="tx1"/>
                          </a:solidFill>
                        </a:rPr>
                        <a:t>57(50%)</a:t>
                      </a:r>
                      <a:endParaRPr lang="ko-KR" altLang="en-US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61">
                <a:tc>
                  <a:txBody>
                    <a:bodyPr/>
                    <a:lstStyle/>
                    <a:p>
                      <a:pPr marL="0" lvl="0" indent="0" algn="l" defTabSz="789063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1" i="0" u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Age(years)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37.7 ± 4.5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37.5 ± 4.2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NS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761">
                <a:tc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AMH(ng/mL)</a:t>
                      </a:r>
                      <a:endParaRPr lang="ko-KR" altLang="en-US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2.3 ± 2.0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3.8 ± 3.3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0.002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355">
                <a:tc>
                  <a:txBody>
                    <a:bodyPr/>
                    <a:lstStyle/>
                    <a:p>
                      <a:pPr marL="0" lvl="0" indent="0" algn="l" defTabSz="789063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1" i="0" u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BMI(m</a:t>
                      </a:r>
                      <a:r>
                        <a:rPr lang="en-US" altLang="ko-KR" sz="1500" b="1" i="0" u="none" baseline="30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2</a:t>
                      </a:r>
                      <a:r>
                        <a:rPr lang="en-US" altLang="ko-KR" sz="1500" b="1" i="0" u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/kg)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23.4 ± 3.9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21.9 ± 4.0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NS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355">
                <a:tc>
                  <a:txBody>
                    <a:bodyPr/>
                    <a:lstStyle/>
                    <a:p>
                      <a:pPr marL="0" lvl="0" indent="0" algn="l" defTabSz="789063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1" i="0" u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No. of previous</a:t>
                      </a:r>
                      <a:r>
                        <a:rPr lang="en-US" altLang="ko-KR" sz="1500" b="1" i="0" u="none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IVF cycle</a:t>
                      </a:r>
                      <a:endParaRPr lang="en-US" altLang="ko-KR" sz="1500" b="1" i="0" u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j-ea"/>
                        <a:cs typeface="Arial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2.9 ± 0.9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2.9 ± 0.4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NS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966737"/>
                  </a:ext>
                </a:extLst>
              </a:tr>
              <a:tr h="342921">
                <a:tc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Initial NK cell proportion(%)</a:t>
                      </a:r>
                      <a:endParaRPr lang="ko-KR" altLang="en-US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19.3 ± 5.2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18.6 ± 5.4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NS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21">
                <a:tc gridSpan="4"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The values represent as mean 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</a:rPr>
                        <a:t>± SD.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Rectangle 12"/>
          <p:cNvSpPr txBox="1">
            <a:spLocks noChangeArrowheads="1"/>
          </p:cNvSpPr>
          <p:nvPr/>
        </p:nvSpPr>
        <p:spPr>
          <a:xfrm>
            <a:off x="251520" y="411574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lvl="0" indent="0" algn="ctr" defTabSz="90000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None/>
              <a:defRPr lang="ko-KR"/>
            </a:pPr>
            <a:r>
              <a:rPr lang="en-GB" sz="2400" b="1" i="0" u="none" kern="1200" spc="0" dirty="0">
                <a:solidFill>
                  <a:schemeClr val="tx2"/>
                </a:solidFill>
                <a:uLnTx/>
                <a:uFillTx/>
                <a:latin typeface="Georgia"/>
                <a:ea typeface="+mj-ea"/>
                <a:cs typeface="Arial"/>
              </a:rPr>
              <a:t>Basal characteristics</a:t>
            </a:r>
            <a:endParaRPr lang="en-US" sz="2400" b="1" i="0" u="none" kern="1200" spc="0" dirty="0">
              <a:solidFill>
                <a:schemeClr val="tx2"/>
              </a:solidFill>
              <a:uLnTx/>
              <a:uFillTx/>
              <a:latin typeface="Georgia"/>
              <a:ea typeface="+mj-ea"/>
              <a:cs typeface="Arial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/>
          <a:srcRect l="14110" r="9450"/>
          <a:stretch>
            <a:fillRect/>
          </a:stretch>
        </p:blipFill>
        <p:spPr>
          <a:xfrm>
            <a:off x="8088738" y="-1"/>
            <a:ext cx="1037977" cy="349865"/>
          </a:xfrm>
          <a:prstGeom prst="rect">
            <a:avLst/>
          </a:prstGeom>
          <a:blipFill rotWithShape="1">
            <a:blip r:embed="rId4" cstate="print"/>
            <a:tile tx="0" ty="0" sx="100000" sy="100000" flip="none" algn="tl"/>
          </a:blipFill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print"/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Group 67"/>
          <p:cNvGraphicFramePr/>
          <p:nvPr/>
        </p:nvGraphicFramePr>
        <p:xfrm>
          <a:off x="558000" y="1383618"/>
          <a:ext cx="7979865" cy="272389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023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6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608">
                <a:tc>
                  <a:txBody>
                    <a:bodyPr/>
                    <a:lstStyle/>
                    <a:p>
                      <a:pPr marL="0" lvl="0" indent="0" algn="ctr" defTabSz="871876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US" sz="1500" b="1" i="0" u="none">
                          <a:solidFill>
                            <a:schemeClr val="bg1"/>
                          </a:solidFill>
                          <a:latin typeface="Georgia"/>
                          <a:ea typeface="+mj-ea"/>
                        </a:rPr>
                        <a:t>Fresh ET cycle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871876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GB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Intralipid</a:t>
                      </a:r>
                      <a:r>
                        <a:rPr lang="ko-KR" altLang="en-US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Tx.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871876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GB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Control</a:t>
                      </a:r>
                      <a:endParaRPr lang="en-US" sz="1500" b="1" i="0" u="none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871876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GB" sz="1500" b="1" i="1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GB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value</a:t>
                      </a:r>
                      <a:endParaRPr lang="en-US" sz="1500" b="1" i="0" u="none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L>
                    <a:lnR>
                      <a:noFill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087">
                <a:tc>
                  <a:txBody>
                    <a:bodyPr/>
                    <a:lstStyle/>
                    <a:p>
                      <a:pPr marL="0" lvl="0" indent="0" algn="l" defTabSz="764405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 No. of cycles(n)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en-US" altLang="ko-KR" sz="1500" b="1" i="0" u="non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087">
                <a:tc>
                  <a:txBody>
                    <a:bodyPr/>
                    <a:lstStyle/>
                    <a:p>
                      <a:pPr marL="0" lvl="0" indent="0" algn="l" defTabSz="764405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 Initial NK cell proportion(%)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19.5 ± </a:t>
                      </a:r>
                      <a:r>
                        <a:rPr lang="ko-KR" altLang="en-US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5.3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18.1 ± </a:t>
                      </a:r>
                      <a:r>
                        <a:rPr lang="ko-KR" altLang="en-US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5.1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NS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087">
                <a:tc>
                  <a:txBody>
                    <a:bodyPr/>
                    <a:lstStyle/>
                    <a:p>
                      <a:pPr algn="l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 Amount of Gonadotropin(IU)</a:t>
                      </a:r>
                      <a:endParaRPr lang="ko-KR" altLang="en-US" sz="15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33.9 ± 1.4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37.8 ± 2.3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NS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087">
                <a:tc>
                  <a:txBody>
                    <a:bodyPr/>
                    <a:lstStyle/>
                    <a:p>
                      <a:pPr algn="l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 No. of Retrieved oocytes</a:t>
                      </a:r>
                      <a:endParaRPr lang="ko-KR" altLang="en-US" sz="15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6.8 ± 1.6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7.3 ± 2.3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NS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087">
                <a:tc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 No. of Mature oocytes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5.3 ± 1.2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5.6 ± 1.4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NS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087">
                <a:tc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 No. of 2PN embryos </a:t>
                      </a:r>
                      <a:endParaRPr lang="ko-KR" altLang="en-US" sz="15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5.5 ± 1.6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6.2 ± 1.9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NS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087">
                <a:tc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 No. of Embryo transfer</a:t>
                      </a:r>
                      <a:endParaRPr lang="ko-KR" altLang="en-US" sz="15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2.3 ± 0.3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2.3 ± 0.6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NS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087">
                <a:tc gridSpan="4">
                  <a:txBody>
                    <a:bodyPr/>
                    <a:lstStyle/>
                    <a:p>
                      <a:pPr marL="0" lvl="0" indent="0" algn="l" defTabSz="90000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The values represent as mean 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± SD.</a:t>
                      </a:r>
                      <a:endParaRPr lang="ko-KR" altLang="en-US" sz="10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en-US" altLang="ko-KR" sz="1500" b="1" i="0" u="non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en-US" altLang="ko-KR" sz="1500" b="1" i="0" u="non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en-US" altLang="ko-KR" sz="1500" b="1" i="0" u="non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Rectangle 12"/>
          <p:cNvSpPr txBox="1">
            <a:spLocks noChangeArrowheads="1"/>
          </p:cNvSpPr>
          <p:nvPr/>
        </p:nvSpPr>
        <p:spPr>
          <a:xfrm>
            <a:off x="251520" y="411574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lvl="0" indent="0" algn="ctr" defTabSz="871876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None/>
              <a:defRPr lang="ko-KR"/>
            </a:pPr>
            <a:r>
              <a:rPr lang="en-GB" sz="2400" b="1" i="0" u="none" kern="1200" spc="0">
                <a:solidFill>
                  <a:schemeClr val="tx2"/>
                </a:solidFill>
                <a:uLnTx/>
                <a:uFillTx/>
                <a:latin typeface="Georgia"/>
                <a:ea typeface="+mj-ea"/>
                <a:cs typeface="Arial"/>
              </a:rPr>
              <a:t>IVF-ET parameters of </a:t>
            </a:r>
            <a:r>
              <a:rPr lang="en-GB" sz="2400" b="1">
                <a:solidFill>
                  <a:schemeClr val="tx2"/>
                </a:solidFill>
                <a:latin typeface="Georgia"/>
                <a:ea typeface="+mj-ea"/>
                <a:cs typeface="Arial"/>
              </a:rPr>
              <a:t>Fresh ET </a:t>
            </a:r>
            <a:r>
              <a:rPr lang="en-GB" sz="2400" b="1" i="0" u="none" kern="1200" spc="0">
                <a:solidFill>
                  <a:schemeClr val="tx2"/>
                </a:solidFill>
                <a:uLnTx/>
                <a:uFillTx/>
                <a:latin typeface="Georgia"/>
                <a:ea typeface="+mj-ea"/>
                <a:cs typeface="Arial"/>
              </a:rPr>
              <a:t>cycles</a:t>
            </a:r>
            <a:endParaRPr lang="en-US" sz="2400" b="1" i="0" u="none" kern="1200" spc="0">
              <a:solidFill>
                <a:schemeClr val="tx2"/>
              </a:solidFill>
              <a:uLnTx/>
              <a:uFillTx/>
              <a:latin typeface="Georgia"/>
              <a:ea typeface="+mj-ea"/>
              <a:cs typeface="Arial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rcRect l="14110" r="9450"/>
          <a:stretch>
            <a:fillRect/>
          </a:stretch>
        </p:blipFill>
        <p:spPr>
          <a:xfrm>
            <a:off x="8088738" y="-1"/>
            <a:ext cx="1037977" cy="349865"/>
          </a:xfrm>
          <a:prstGeom prst="rect">
            <a:avLst/>
          </a:prstGeom>
          <a:blipFill rotWithShape="1">
            <a:blip r:embed="rId4"/>
            <a:tile tx="0" ty="0" sx="100000" sy="100000" flip="none" algn="tl"/>
          </a:blipFill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2771250500"/>
              </p:ext>
            </p:extLst>
          </p:nvPr>
        </p:nvGraphicFramePr>
        <p:xfrm>
          <a:off x="678629" y="1608325"/>
          <a:ext cx="7786742" cy="2884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7544" y="2726799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%</a:t>
            </a:r>
            <a:endParaRPr lang="ko-KR" alt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4676531"/>
            <a:ext cx="5519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CPR : Clinical pregnancy rate, OGR : On-going pregnancy rate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Rectangle 12"/>
          <p:cNvSpPr txBox="1">
            <a:spLocks noChangeArrowheads="1"/>
          </p:cNvSpPr>
          <p:nvPr/>
        </p:nvSpPr>
        <p:spPr>
          <a:xfrm>
            <a:off x="251520" y="424268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GB" altLang="ko-KR" sz="2400" b="1" dirty="0">
                <a:solidFill>
                  <a:schemeClr val="tx2"/>
                </a:solidFill>
                <a:latin typeface="Georgia" pitchFamily="18" charset="0"/>
                <a:cs typeface="Arial" pitchFamily="34" charset="0"/>
              </a:rPr>
              <a:t>Pregnancy</a:t>
            </a:r>
            <a:r>
              <a:rPr kumimoji="0" lang="en-GB" sz="2400" b="1" i="0" u="non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 outcomes of </a:t>
            </a:r>
            <a:r>
              <a:rPr kumimoji="0" lang="en-US" altLang="ko-KR" sz="2400" b="1" i="0" u="non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Fresh ET</a:t>
            </a:r>
            <a:r>
              <a:rPr kumimoji="0" lang="ko-KR" altLang="en-US" sz="2400" b="1" i="0" u="non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 </a:t>
            </a:r>
            <a:r>
              <a:rPr kumimoji="0" lang="en-US" altLang="ko-KR" sz="2400" b="1" i="0" u="non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cycles</a:t>
            </a:r>
            <a:endParaRPr kumimoji="0" lang="en-US" sz="2400" b="1" i="0" u="non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eorgia" pitchFamily="18" charset="0"/>
              <a:ea typeface="+mj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1640" y="4244117"/>
            <a:ext cx="1498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ß-</a:t>
            </a:r>
            <a:r>
              <a:rPr lang="en-US" altLang="ko-KR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hCG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(+) rate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99770" y="4282214"/>
            <a:ext cx="1003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OGR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93190" y="4260616"/>
            <a:ext cx="1003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CPR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644008" y="1227570"/>
            <a:ext cx="3821364" cy="307777"/>
            <a:chOff x="1751754" y="1230984"/>
            <a:chExt cx="4671147" cy="342513"/>
          </a:xfrm>
        </p:grpSpPr>
        <p:sp>
          <p:nvSpPr>
            <p:cNvPr id="5" name="TextBox 4"/>
            <p:cNvSpPr txBox="1"/>
            <p:nvPr/>
          </p:nvSpPr>
          <p:spPr>
            <a:xfrm>
              <a:off x="1751754" y="1230984"/>
              <a:ext cx="2312396" cy="342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0070C0"/>
                </a:buClr>
                <a:buFont typeface="맑은 고딕" panose="020B0503020000020004" pitchFamily="50" charset="-127"/>
                <a:buChar char="■"/>
              </a:pPr>
              <a:r>
                <a:rPr lang="en-US" altLang="ko-KR" sz="1400" b="1" dirty="0" err="1">
                  <a:ln w="635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40000"/>
                      </a:prstClr>
                    </a:outerShdw>
                  </a:effectLst>
                  <a:ea typeface="맑은 고딕" pitchFamily="50" charset="-127"/>
                  <a:cs typeface="Arial" pitchFamily="34" charset="0"/>
                </a:rPr>
                <a:t>Intralipid</a:t>
              </a:r>
              <a:r>
                <a:rPr lang="en-US" altLang="ko-KR" sz="1400" b="1" dirty="0">
                  <a:ln w="635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40000"/>
                      </a:prstClr>
                    </a:outerShdw>
                  </a:effectLst>
                  <a:ea typeface="맑은 고딕" pitchFamily="50" charset="-127"/>
                  <a:cs typeface="Arial" pitchFamily="34" charset="0"/>
                </a:rPr>
                <a:t>(n=28) </a:t>
              </a:r>
              <a:endParaRPr lang="ko-KR" altLang="en-US" sz="14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16340" y="1230984"/>
              <a:ext cx="2206561" cy="342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FFC000"/>
                </a:buClr>
                <a:buFont typeface="맑은 고딕" panose="020B0503020000020004" pitchFamily="50" charset="-127"/>
                <a:buChar char="■"/>
              </a:pPr>
              <a:r>
                <a:rPr lang="en-US" altLang="ko-KR" sz="1400" b="1" dirty="0">
                  <a:ln w="635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40000"/>
                      </a:prstClr>
                    </a:outerShdw>
                  </a:effectLst>
                  <a:ea typeface="맑은 고딕" pitchFamily="50" charset="-127"/>
                  <a:cs typeface="Arial" pitchFamily="34" charset="0"/>
                </a:rPr>
                <a:t>control(n=57)</a:t>
              </a:r>
              <a:endParaRPr lang="ko-KR" altLang="en-US" sz="14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ea typeface="맑은 고딕" pitchFamily="50" charset="-127"/>
                <a:cs typeface="Arial" pitchFamily="34" charset="0"/>
              </a:endParaRPr>
            </a:p>
          </p:txBody>
        </p:sp>
      </p:grp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8088738" y="-1"/>
            <a:ext cx="1037977" cy="349865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9006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 txBox="1">
            <a:spLocks noChangeArrowheads="1"/>
          </p:cNvSpPr>
          <p:nvPr/>
        </p:nvSpPr>
        <p:spPr>
          <a:xfrm>
            <a:off x="251520" y="411574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lvl="0" indent="0" algn="ctr" defTabSz="871876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None/>
              <a:defRPr lang="ko-KR"/>
            </a:pPr>
            <a:r>
              <a:rPr lang="en-GB" sz="2400" b="1" i="0" u="none" kern="1200" spc="0">
                <a:solidFill>
                  <a:schemeClr val="tx2"/>
                </a:solidFill>
                <a:uLnTx/>
                <a:uFillTx/>
                <a:latin typeface="Georgia"/>
                <a:ea typeface="+mj-ea"/>
                <a:cs typeface="Arial"/>
              </a:rPr>
              <a:t>IVF-ET parameters of </a:t>
            </a:r>
            <a:r>
              <a:rPr lang="en-GB" sz="2400" b="1">
                <a:solidFill>
                  <a:schemeClr val="tx2"/>
                </a:solidFill>
                <a:latin typeface="Georgia"/>
                <a:ea typeface="+mj-ea"/>
                <a:cs typeface="Arial"/>
              </a:rPr>
              <a:t>FET </a:t>
            </a:r>
            <a:r>
              <a:rPr lang="en-GB" sz="2400" b="1" i="0" u="none" kern="1200" spc="0">
                <a:solidFill>
                  <a:schemeClr val="tx2"/>
                </a:solidFill>
                <a:uLnTx/>
                <a:uFillTx/>
                <a:latin typeface="Georgia"/>
                <a:ea typeface="+mj-ea"/>
                <a:cs typeface="Arial"/>
              </a:rPr>
              <a:t>cycles</a:t>
            </a:r>
            <a:endParaRPr lang="en-US" sz="2400" b="1" i="0" u="none" kern="1200" spc="0">
              <a:solidFill>
                <a:schemeClr val="tx2"/>
              </a:solidFill>
              <a:uLnTx/>
              <a:uFillTx/>
              <a:latin typeface="Georgia"/>
              <a:ea typeface="+mj-ea"/>
              <a:cs typeface="Arial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rcRect l="14110" r="9450"/>
          <a:stretch>
            <a:fillRect/>
          </a:stretch>
        </p:blipFill>
        <p:spPr>
          <a:xfrm>
            <a:off x="8088738" y="-1"/>
            <a:ext cx="1037977" cy="349865"/>
          </a:xfrm>
          <a:prstGeom prst="rect">
            <a:avLst/>
          </a:prstGeom>
          <a:blipFill rotWithShape="1">
            <a:blip r:embed="rId4"/>
            <a:tile tx="0" ty="0" sx="100000" sy="100000" flip="none" algn="tl"/>
          </a:blipFill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  <p:graphicFrame>
        <p:nvGraphicFramePr>
          <p:cNvPr id="8" name="Group 67"/>
          <p:cNvGraphicFramePr/>
          <p:nvPr/>
        </p:nvGraphicFramePr>
        <p:xfrm>
          <a:off x="658799" y="1923678"/>
          <a:ext cx="8028001" cy="2363673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041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3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8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4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6403">
                <a:tc>
                  <a:txBody>
                    <a:bodyPr/>
                    <a:lstStyle/>
                    <a:p>
                      <a:pPr marL="0" lvl="0" indent="0" algn="ctr" defTabSz="871876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US" sz="1500" b="1" i="0" u="none">
                          <a:solidFill>
                            <a:schemeClr val="bg1"/>
                          </a:solidFill>
                          <a:latin typeface="Georgia"/>
                          <a:ea typeface="+mj-ea"/>
                        </a:rPr>
                        <a:t>FET cycle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871876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GB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Intralipid</a:t>
                      </a:r>
                      <a:r>
                        <a:rPr lang="en-US" altLang="ko-KR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Tx.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871876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GB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Control</a:t>
                      </a:r>
                      <a:endParaRPr lang="en-US" sz="1500" b="1" i="0" u="none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871876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GB" sz="1500" b="1" i="1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GB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value</a:t>
                      </a:r>
                      <a:endParaRPr lang="en-US" sz="1500" b="1" i="0" u="none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L>
                    <a:lnR>
                      <a:noFill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454">
                <a:tc>
                  <a:txBody>
                    <a:bodyPr/>
                    <a:lstStyle/>
                    <a:p>
                      <a:pPr marL="0" lvl="0" indent="0" algn="l" defTabSz="764405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 No. of cycles(n)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en-US" altLang="ko-KR" sz="1500" b="1" i="0" u="non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454">
                <a:tc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 Initial NK cell proportion(%)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885826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19.2 ± 5.1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885826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19.1 ± 5.7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NS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454">
                <a:tc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 EM thickness (mm)</a:t>
                      </a:r>
                      <a:endParaRPr lang="ko-KR" altLang="en-US" sz="15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9.2 </a:t>
                      </a:r>
                      <a:r>
                        <a:rPr lang="en-US" altLang="ko-KR" sz="16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± 2.3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8.9 </a:t>
                      </a:r>
                      <a:r>
                        <a:rPr lang="en-US" altLang="ko-KR" sz="16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± 3.1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NS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454">
                <a:tc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 No. of Embryo transfer</a:t>
                      </a:r>
                      <a:endParaRPr lang="ko-KR" altLang="en-US" sz="15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2.4 </a:t>
                      </a:r>
                      <a:r>
                        <a:rPr lang="en-US" altLang="ko-KR" sz="16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± 0.9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885826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2.3 </a:t>
                      </a:r>
                      <a:r>
                        <a:rPr lang="en-US" altLang="ko-KR" sz="16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± 0.7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NS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454">
                <a:tc gridSpan="4">
                  <a:txBody>
                    <a:bodyPr/>
                    <a:lstStyle/>
                    <a:p>
                      <a:pPr marL="0" lvl="0" indent="0" algn="l" defTabSz="90000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The values represent as mean 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± SD.</a:t>
                      </a:r>
                      <a:endParaRPr lang="ko-KR" altLang="en-US" sz="10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en-US" altLang="ko-KR" sz="1600" b="1" i="0" u="non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defTabSz="885826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 altLang="en-US"/>
                      </a:pPr>
                      <a:endParaRPr lang="en-US" altLang="ko-KR" sz="1600" b="1" i="0" u="non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en-US" altLang="ko-KR" sz="1500" b="1" i="0" u="non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417146398"/>
              </p:ext>
            </p:extLst>
          </p:nvPr>
        </p:nvGraphicFramePr>
        <p:xfrm>
          <a:off x="678629" y="1608326"/>
          <a:ext cx="7786742" cy="2887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7544" y="2726799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%</a:t>
            </a:r>
            <a:endParaRPr lang="ko-KR" alt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4645754"/>
            <a:ext cx="5519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CPR : Clinical pregnancy rate, OGR : On-going pregnancy rate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Rectangle 12"/>
          <p:cNvSpPr txBox="1">
            <a:spLocks noChangeArrowheads="1"/>
          </p:cNvSpPr>
          <p:nvPr/>
        </p:nvSpPr>
        <p:spPr>
          <a:xfrm>
            <a:off x="251520" y="424268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GB" altLang="ko-KR" sz="2400" b="1" dirty="0">
                <a:solidFill>
                  <a:schemeClr val="tx2"/>
                </a:solidFill>
                <a:latin typeface="Georgia" pitchFamily="18" charset="0"/>
                <a:cs typeface="Arial" pitchFamily="34" charset="0"/>
              </a:rPr>
              <a:t>Pregnancy</a:t>
            </a:r>
            <a:r>
              <a:rPr kumimoji="0" lang="en-GB" sz="2400" b="1" i="0" u="non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 outcomes of </a:t>
            </a:r>
            <a:r>
              <a:rPr kumimoji="0" lang="en-US" altLang="ko-KR" sz="2400" b="1" i="0" u="non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FET</a:t>
            </a:r>
            <a:r>
              <a:rPr kumimoji="0" lang="ko-KR" altLang="en-US" sz="2400" b="1" i="0" u="non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 </a:t>
            </a:r>
            <a:r>
              <a:rPr kumimoji="0" lang="en-US" altLang="ko-KR" sz="2400" b="1" i="0" u="non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cycles</a:t>
            </a:r>
            <a:endParaRPr kumimoji="0" lang="en-US" sz="2400" b="1" i="0" u="non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eorgia" pitchFamily="18" charset="0"/>
              <a:ea typeface="+mj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1640" y="4265103"/>
            <a:ext cx="1498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ß-</a:t>
            </a:r>
            <a:r>
              <a:rPr lang="en-US" altLang="ko-KR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hCG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(+) rate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78389" y="4265103"/>
            <a:ext cx="1003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OGR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93190" y="4226774"/>
            <a:ext cx="1003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CPR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644008" y="1227570"/>
            <a:ext cx="3821364" cy="307777"/>
            <a:chOff x="1751754" y="1230984"/>
            <a:chExt cx="4671147" cy="342513"/>
          </a:xfrm>
        </p:grpSpPr>
        <p:sp>
          <p:nvSpPr>
            <p:cNvPr id="5" name="TextBox 4"/>
            <p:cNvSpPr txBox="1"/>
            <p:nvPr/>
          </p:nvSpPr>
          <p:spPr>
            <a:xfrm>
              <a:off x="1751754" y="1230984"/>
              <a:ext cx="2312396" cy="342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0070C0"/>
                </a:buClr>
                <a:buFont typeface="맑은 고딕" panose="020B0503020000020004" pitchFamily="50" charset="-127"/>
                <a:buChar char="■"/>
              </a:pPr>
              <a:r>
                <a:rPr lang="en-US" altLang="ko-KR" sz="1400" b="1" dirty="0" err="1">
                  <a:ln w="635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40000"/>
                      </a:prstClr>
                    </a:outerShdw>
                  </a:effectLst>
                  <a:ea typeface="맑은 고딕" pitchFamily="50" charset="-127"/>
                  <a:cs typeface="Arial" pitchFamily="34" charset="0"/>
                </a:rPr>
                <a:t>Intralipid</a:t>
              </a:r>
              <a:r>
                <a:rPr lang="en-US" altLang="ko-KR" sz="1400" b="1" dirty="0">
                  <a:ln w="635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40000"/>
                      </a:prstClr>
                    </a:outerShdw>
                  </a:effectLst>
                  <a:ea typeface="맑은 고딕" pitchFamily="50" charset="-127"/>
                  <a:cs typeface="Arial" pitchFamily="34" charset="0"/>
                </a:rPr>
                <a:t>(n=44) </a:t>
              </a:r>
              <a:endParaRPr lang="ko-KR" altLang="en-US" sz="14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16340" y="1230984"/>
              <a:ext cx="2206561" cy="342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FFC000"/>
                </a:buClr>
                <a:buFont typeface="맑은 고딕" panose="020B0503020000020004" pitchFamily="50" charset="-127"/>
                <a:buChar char="■"/>
              </a:pPr>
              <a:r>
                <a:rPr lang="en-US" altLang="ko-KR" sz="1400" b="1" dirty="0">
                  <a:ln w="635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40000"/>
                      </a:prstClr>
                    </a:outerShdw>
                  </a:effectLst>
                  <a:ea typeface="맑은 고딕" pitchFamily="50" charset="-127"/>
                  <a:cs typeface="Arial" pitchFamily="34" charset="0"/>
                </a:rPr>
                <a:t>control(n=57)</a:t>
              </a:r>
              <a:endParaRPr lang="ko-KR" altLang="en-US" sz="14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ea typeface="맑은 고딕" pitchFamily="50" charset="-127"/>
                <a:cs typeface="Arial" pitchFamily="34" charset="0"/>
              </a:endParaRPr>
            </a:p>
          </p:txBody>
        </p:sp>
      </p:grp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8088738" y="-1"/>
            <a:ext cx="1037977" cy="349865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  <p:cxnSp>
        <p:nvCxnSpPr>
          <p:cNvPr id="18" name="직선 연결선 17"/>
          <p:cNvCxnSpPr/>
          <p:nvPr/>
        </p:nvCxnSpPr>
        <p:spPr>
          <a:xfrm flipV="1">
            <a:off x="5220072" y="2095423"/>
            <a:ext cx="0" cy="664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V="1">
            <a:off x="6948264" y="2190936"/>
            <a:ext cx="0" cy="2728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flipV="1">
            <a:off x="7812360" y="2190934"/>
            <a:ext cx="0" cy="884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4363065" y="2095423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6948264" y="2190934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4499992" y="1815181"/>
            <a:ext cx="6480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rgbClr val="FF0000"/>
                </a:solidFill>
              </a:rPr>
              <a:t>*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7056276" y="1902902"/>
            <a:ext cx="6480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rgbClr val="FF0000"/>
                </a:solidFill>
              </a:rPr>
              <a:t>*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328084" y="1810496"/>
            <a:ext cx="129614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i="1" dirty="0">
                <a:solidFill>
                  <a:srgbClr val="FF0000"/>
                </a:solidFill>
              </a:rPr>
              <a:t>*p</a:t>
            </a:r>
            <a:r>
              <a:rPr lang="en-US" altLang="ko-KR" sz="1100" dirty="0">
                <a:solidFill>
                  <a:srgbClr val="FF0000"/>
                </a:solidFill>
              </a:rPr>
              <a:t> value &lt; 0.05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4226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67"/>
          <p:cNvGraphicFramePr/>
          <p:nvPr/>
        </p:nvGraphicFramePr>
        <p:xfrm>
          <a:off x="251518" y="1520788"/>
          <a:ext cx="8640963" cy="29172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48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1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41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1033">
                <a:tc>
                  <a:txBody>
                    <a:bodyPr/>
                    <a:lstStyle/>
                    <a:p>
                      <a:pPr marL="0" lvl="0" indent="0" algn="ctr" defTabSz="900000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endParaRPr lang="en-US" sz="1500" b="1" i="0" u="none">
                        <a:solidFill>
                          <a:schemeClr val="bg1"/>
                        </a:solidFill>
                        <a:latin typeface="+mn-lt"/>
                        <a:ea typeface="+mj-ea"/>
                      </a:endParaRP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GB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4mL</a:t>
                      </a:r>
                      <a:endParaRPr lang="en-US" sz="1500" b="1" i="0" u="none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US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8mL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US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16mL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GB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32mL</a:t>
                      </a:r>
                      <a:endParaRPr lang="en-US" sz="1500" b="1" i="0" u="none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Font typeface="Arial"/>
                        <a:buNone/>
                        <a:defRPr lang="ko-KR" altLang="en-US"/>
                      </a:pPr>
                      <a:r>
                        <a:rPr lang="en-GB" sz="1500" b="1" i="1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GB" sz="1500" b="1" i="0" u="none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value</a:t>
                      </a:r>
                      <a:endParaRPr lang="en-US" sz="1500" b="1" i="0" u="none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</a:lnL>
                    <a:lnR>
                      <a:noFill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512">
                <a:tc>
                  <a:txBody>
                    <a:bodyPr/>
                    <a:lstStyle/>
                    <a:p>
                      <a:pPr marL="0" lvl="0" indent="0" algn="l" defTabSz="789063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No. of cycles(n)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13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23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16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512">
                <a:tc>
                  <a:txBody>
                    <a:bodyPr/>
                    <a:lstStyle/>
                    <a:p>
                      <a:pPr marL="0" lvl="0" indent="0" algn="l" defTabSz="789063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 Age(years)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38.2 ± 4.5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39.1 ± 6.2*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37.6 ± 4.9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37.8 ± 5.3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0.009*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512">
                <a:tc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 AMH(ng/mL)</a:t>
                      </a:r>
                      <a:endParaRPr lang="ko-KR" altLang="en-US" sz="15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2.6 ± 2.0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1.8 ± 1.5*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2.6 ± 1.6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2.7 ± 2.1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0.002*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512">
                <a:tc>
                  <a:txBody>
                    <a:bodyPr/>
                    <a:lstStyle/>
                    <a:p>
                      <a:pPr marL="0" lvl="0" indent="0" algn="l" defTabSz="789063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500" b="1" i="0" u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 BMI(m</a:t>
                      </a:r>
                      <a:r>
                        <a:rPr lang="en-US" altLang="ko-KR" sz="1500" b="1" i="0" u="none" baseline="30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2</a:t>
                      </a:r>
                      <a:r>
                        <a:rPr lang="en-US" altLang="ko-KR" sz="1500" b="1" i="0" u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/kg)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21.3 ± 4.9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22.8 ± 5.1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22.7 ± 4.6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22.3 ± 4.9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NS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279">
                <a:tc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 Initial NK cell proportion(%)</a:t>
                      </a:r>
                      <a:endParaRPr lang="ko-KR" altLang="en-US" sz="15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21.4 ± 5.2*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18.3 ± 3.3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0000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19.3 ± 3.9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19.5 ± 4.7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en-US" altLang="ko-KR" sz="15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0.024*</a:t>
                      </a: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57">
                <a:tc gridSpan="6">
                  <a:txBody>
                    <a:bodyPr/>
                    <a:lstStyle/>
                    <a:p>
                      <a:pPr lvl="0">
                        <a:defRPr lang="ko-KR" altLang="en-US"/>
                      </a:pPr>
                      <a:r>
                        <a:rPr lang="en-US" altLang="ko-KR" sz="1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The values represent as mean 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± SD.</a:t>
                      </a:r>
                      <a:endParaRPr lang="ko-KR" altLang="en-US" sz="10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defTabSz="90000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/>
                      </a:pP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defTabSz="90000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/>
                      </a:pP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 sz="15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ectangle 12"/>
          <p:cNvSpPr txBox="1">
            <a:spLocks noChangeArrowheads="1"/>
          </p:cNvSpPr>
          <p:nvPr/>
        </p:nvSpPr>
        <p:spPr>
          <a:xfrm>
            <a:off x="251520" y="411574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spcBef>
                <a:spcPct val="0"/>
              </a:spcBef>
              <a:defRPr lang="ko-KR"/>
            </a:pPr>
            <a:r>
              <a:rPr lang="en-GB" sz="2400" b="1" i="0" u="none" kern="1200" spc="0">
                <a:solidFill>
                  <a:schemeClr val="tx2"/>
                </a:solidFill>
                <a:uLnTx/>
                <a:uFillTx/>
                <a:latin typeface="Georgia"/>
                <a:ea typeface="+mj-ea"/>
                <a:cs typeface="Arial"/>
              </a:rPr>
              <a:t>Basal </a:t>
            </a:r>
            <a:r>
              <a:rPr lang="en-GB" altLang="ko-KR" sz="2400" b="1">
                <a:solidFill>
                  <a:schemeClr val="tx2"/>
                </a:solidFill>
                <a:latin typeface="Georgia"/>
                <a:cs typeface="Arial"/>
              </a:rPr>
              <a:t>characteristics</a:t>
            </a:r>
            <a:r>
              <a:rPr lang="en-GB" sz="2400" b="1" i="0" u="none" kern="1200" spc="0">
                <a:solidFill>
                  <a:schemeClr val="tx2"/>
                </a:solidFill>
                <a:uLnTx/>
                <a:uFillTx/>
                <a:latin typeface="Georgia"/>
                <a:ea typeface="+mj-ea"/>
                <a:cs typeface="Arial"/>
              </a:rPr>
              <a:t> between subgroups</a:t>
            </a:r>
            <a:endParaRPr lang="en-US" sz="2400" b="1" i="0" u="none" kern="1200" spc="0">
              <a:solidFill>
                <a:schemeClr val="tx2"/>
              </a:solidFill>
              <a:uLnTx/>
              <a:uFillTx/>
              <a:latin typeface="Georgia"/>
              <a:ea typeface="+mj-ea"/>
              <a:cs typeface="Arial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rcRect l="14110" r="9450"/>
          <a:stretch>
            <a:fillRect/>
          </a:stretch>
        </p:blipFill>
        <p:spPr>
          <a:xfrm>
            <a:off x="8088738" y="-1"/>
            <a:ext cx="1037977" cy="349865"/>
          </a:xfrm>
          <a:prstGeom prst="rect">
            <a:avLst/>
          </a:prstGeom>
          <a:blipFill rotWithShape="1">
            <a:blip r:embed="rId4"/>
            <a:tile tx="0" ty="0" sx="100000" sy="100000" flip="none" algn="tl"/>
          </a:blipFill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/>
        </p:nvGraphicFramePr>
        <p:xfrm>
          <a:off x="678629" y="1275607"/>
          <a:ext cx="7786742" cy="3455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9552" y="2870815"/>
            <a:ext cx="288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1200"/>
              <a:t>%</a:t>
            </a:r>
            <a:endParaRPr lang="ko-KR" altLang="en-US" sz="1200"/>
          </a:p>
        </p:txBody>
      </p:sp>
      <p:sp>
        <p:nvSpPr>
          <p:cNvPr id="28" name="Rectangle 12"/>
          <p:cNvSpPr txBox="1">
            <a:spLocks noChangeArrowheads="1"/>
          </p:cNvSpPr>
          <p:nvPr/>
        </p:nvSpPr>
        <p:spPr>
          <a:xfrm>
            <a:off x="251520" y="411574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lvl="0" indent="0" algn="ctr" defTabSz="90000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None/>
              <a:defRPr lang="ko-KR"/>
            </a:pPr>
            <a:r>
              <a:rPr lang="en-GB" sz="2400" b="1">
                <a:solidFill>
                  <a:schemeClr val="tx2"/>
                </a:solidFill>
                <a:latin typeface="Georgia"/>
                <a:ea typeface="+mj-ea"/>
                <a:cs typeface="Arial"/>
              </a:rPr>
              <a:t>C</a:t>
            </a:r>
            <a:r>
              <a:rPr lang="en-GB" sz="2400" b="1" i="0" u="none" kern="1200" spc="0">
                <a:solidFill>
                  <a:schemeClr val="tx2"/>
                </a:solidFill>
                <a:uLnTx/>
                <a:uFillTx/>
                <a:latin typeface="Georgia"/>
                <a:ea typeface="+mj-ea"/>
                <a:cs typeface="Arial"/>
              </a:rPr>
              <a:t>linical outcomes according to intralipid dosage</a:t>
            </a:r>
            <a:endParaRPr lang="en-US" sz="2400" b="1" i="0" u="none" kern="1200" spc="0">
              <a:solidFill>
                <a:schemeClr val="tx2"/>
              </a:solidFill>
              <a:uLnTx/>
              <a:uFillTx/>
              <a:latin typeface="Georgia"/>
              <a:ea typeface="+mj-ea"/>
              <a:cs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50564" y="4400830"/>
            <a:ext cx="1728192" cy="264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 b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ß-hCG(+) rate</a:t>
            </a:r>
            <a:endParaRPr lang="ko-KR" altLang="en-US" sz="1200" b="1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76256" y="4359784"/>
            <a:ext cx="1003846" cy="267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 b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OGR</a:t>
            </a:r>
            <a:endParaRPr lang="ko-KR" altLang="en-US" sz="1200" b="1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46386" y="4400829"/>
            <a:ext cx="1003846" cy="264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1200" b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CPR</a:t>
            </a:r>
            <a:endParaRPr lang="ko-KR" altLang="en-US" sz="1200" b="1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4"/>
          <a:srcRect l="14110" r="9450"/>
          <a:stretch>
            <a:fillRect/>
          </a:stretch>
        </p:blipFill>
        <p:spPr>
          <a:xfrm>
            <a:off x="8088738" y="-1"/>
            <a:ext cx="1037977" cy="349865"/>
          </a:xfrm>
          <a:prstGeom prst="rect">
            <a:avLst/>
          </a:prstGeom>
          <a:blipFill rotWithShape="1">
            <a:blip r:embed="rId5"/>
            <a:tile tx="0" ty="0" sx="100000" sy="100000" flip="none" algn="tl"/>
          </a:blipFill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2971787" y="2139702"/>
            <a:ext cx="6480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200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264945" y="2163713"/>
            <a:ext cx="6480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2000">
                <a:solidFill>
                  <a:srgbClr val="FF0000"/>
                </a:solidFill>
              </a:rPr>
              <a:t>*</a:t>
            </a:r>
            <a:endParaRPr lang="ko-KR" altLang="en-US" sz="2000">
              <a:solidFill>
                <a:srgbClr val="FF0000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564577" y="2427734"/>
            <a:ext cx="6480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2000">
                <a:solidFill>
                  <a:srgbClr val="FF0000"/>
                </a:solidFill>
              </a:rPr>
              <a:t> *</a:t>
            </a:r>
            <a:endParaRPr lang="ko-KR" altLang="en-US" sz="200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9697" y="4695349"/>
            <a:ext cx="5519043" cy="265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120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CPR : Clinical pregnancy rate, OGR : On-going pregnancy rate</a:t>
            </a:r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2"/>
          <p:cNvSpPr txBox="1">
            <a:spLocks noChangeArrowheads="1"/>
          </p:cNvSpPr>
          <p:nvPr/>
        </p:nvSpPr>
        <p:spPr>
          <a:xfrm>
            <a:off x="251520" y="411574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GB" altLang="ko-KR" sz="2200" b="1" dirty="0">
                <a:solidFill>
                  <a:schemeClr val="tx2"/>
                </a:solidFill>
                <a:latin typeface="Georgia" pitchFamily="18" charset="0"/>
                <a:cs typeface="Arial" pitchFamily="34" charset="0"/>
              </a:rPr>
              <a:t> Change of NK fraction(%) after </a:t>
            </a:r>
            <a:r>
              <a:rPr lang="en-GB" altLang="ko-KR" sz="2200" b="1" dirty="0">
                <a:solidFill>
                  <a:srgbClr val="FF0000"/>
                </a:solidFill>
                <a:latin typeface="Georgia" pitchFamily="18" charset="0"/>
                <a:cs typeface="Arial" pitchFamily="34" charset="0"/>
              </a:rPr>
              <a:t>32mL</a:t>
            </a:r>
            <a:r>
              <a:rPr lang="en-GB" altLang="ko-KR" sz="2200" b="1" dirty="0">
                <a:solidFill>
                  <a:schemeClr val="tx2"/>
                </a:solidFill>
                <a:latin typeface="Georgia" pitchFamily="18" charset="0"/>
                <a:cs typeface="Arial" pitchFamily="34" charset="0"/>
              </a:rPr>
              <a:t> </a:t>
            </a:r>
            <a:r>
              <a:rPr lang="en-GB" altLang="ko-KR" sz="2200" b="1" dirty="0" err="1">
                <a:solidFill>
                  <a:schemeClr val="tx2"/>
                </a:solidFill>
                <a:latin typeface="Georgia" pitchFamily="18" charset="0"/>
                <a:cs typeface="Arial" pitchFamily="34" charset="0"/>
              </a:rPr>
              <a:t>intralipid</a:t>
            </a:r>
            <a:r>
              <a:rPr lang="en-GB" altLang="ko-KR" sz="2200" b="1" dirty="0">
                <a:solidFill>
                  <a:schemeClr val="tx2"/>
                </a:solidFill>
                <a:latin typeface="Georgia" pitchFamily="18" charset="0"/>
                <a:cs typeface="Arial" pitchFamily="34" charset="0"/>
              </a:rPr>
              <a:t> treatment</a:t>
            </a:r>
            <a:endParaRPr lang="en-US" altLang="ko-KR" sz="2200" b="1" dirty="0">
              <a:solidFill>
                <a:schemeClr val="tx2"/>
              </a:solidFill>
              <a:latin typeface="Georgia" pitchFamily="18" charset="0"/>
              <a:cs typeface="Arial" pitchFamily="34" charset="0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8088738" y="-1"/>
            <a:ext cx="1037977" cy="3498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  <p:graphicFrame>
        <p:nvGraphicFramePr>
          <p:cNvPr id="8" name="차트 7"/>
          <p:cNvGraphicFramePr/>
          <p:nvPr>
            <p:extLst>
              <p:ext uri="{D42A27DB-BD31-4B8C-83A1-F6EECF244321}">
                <p14:modId xmlns:p14="http://schemas.microsoft.com/office/powerpoint/2010/main" val="539296353"/>
              </p:ext>
            </p:extLst>
          </p:nvPr>
        </p:nvGraphicFramePr>
        <p:xfrm>
          <a:off x="1540024" y="1491630"/>
          <a:ext cx="609600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748847"/>
              </p:ext>
            </p:extLst>
          </p:nvPr>
        </p:nvGraphicFramePr>
        <p:xfrm>
          <a:off x="467545" y="4587974"/>
          <a:ext cx="7002777" cy="38345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12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41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3454">
                <a:tc>
                  <a:txBody>
                    <a:bodyPr/>
                    <a:lstStyle/>
                    <a:p>
                      <a:pPr marL="0" lvl="0" indent="0" algn="l" defTabSz="776636" eaLnBrk="0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None/>
                        <a:defRPr lang="ko-KR" altLang="en-US"/>
                      </a:pPr>
                      <a:r>
                        <a:rPr lang="en-US" altLang="ko-KR" sz="1300" b="1" i="0" u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Mean</a:t>
                      </a:r>
                      <a:r>
                        <a:rPr lang="en-US" altLang="ko-KR" sz="1300" b="1" i="0" u="none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j-ea"/>
                          <a:cs typeface="Arial"/>
                        </a:rPr>
                        <a:t> NK cell(%)</a:t>
                      </a:r>
                      <a:endParaRPr lang="en-US" altLang="ko-KR" sz="1300" b="1" i="0" u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j-ea"/>
                        <a:cs typeface="Arial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6636" rtl="0" eaLnBrk="0" fontAlgn="auto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cs typeface="Arial" pitchFamily="34" charset="0"/>
                        </a:rPr>
                        <a:t> 19.4 </a:t>
                      </a:r>
                      <a:r>
                        <a:rPr lang="en-US" altLang="ko-KR" sz="1400" b="1" dirty="0"/>
                        <a:t>± 3.3 </a:t>
                      </a:r>
                      <a:r>
                        <a:rPr lang="en-US" altLang="ko-KR" sz="1400" b="1" dirty="0">
                          <a:cs typeface="Arial" pitchFamily="34" charset="0"/>
                        </a:rPr>
                        <a:t> </a:t>
                      </a:r>
                      <a:endParaRPr lang="ko-KR" altLang="en-US" sz="1400" b="1" dirty="0"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cs typeface="Arial" pitchFamily="34" charset="0"/>
                        </a:rPr>
                        <a:t>21.7 </a:t>
                      </a:r>
                      <a:r>
                        <a:rPr lang="en-US" altLang="ko-KR" sz="1400" b="1" dirty="0"/>
                        <a:t>± 5.0 </a:t>
                      </a:r>
                      <a:r>
                        <a:rPr lang="en-US" altLang="ko-KR" sz="1400" b="1" dirty="0">
                          <a:cs typeface="Arial" pitchFamily="34" charset="0"/>
                        </a:rPr>
                        <a:t> </a:t>
                      </a:r>
                      <a:endParaRPr lang="ko-KR" altLang="en-US" sz="1400" b="1" dirty="0"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cs typeface="Arial" pitchFamily="34" charset="0"/>
                        </a:rPr>
                        <a:t>17.9 </a:t>
                      </a:r>
                      <a:r>
                        <a:rPr lang="en-US" altLang="ko-KR" sz="1400" b="1" dirty="0"/>
                        <a:t>± 3.4 </a:t>
                      </a:r>
                      <a:r>
                        <a:rPr lang="en-US" altLang="ko-KR" sz="1400" b="1" dirty="0">
                          <a:cs typeface="Arial" pitchFamily="34" charset="0"/>
                        </a:rPr>
                        <a:t> </a:t>
                      </a:r>
                      <a:endParaRPr lang="ko-KR" altLang="en-US" sz="1400" b="1" dirty="0"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cs typeface="Arial" pitchFamily="34" charset="0"/>
                        </a:rPr>
                        <a:t>15.9 </a:t>
                      </a:r>
                      <a:r>
                        <a:rPr lang="en-US" altLang="ko-KR" sz="1400" b="1" dirty="0"/>
                        <a:t>± 2.9 </a:t>
                      </a:r>
                      <a:r>
                        <a:rPr lang="en-US" altLang="ko-KR" sz="1400" b="1" dirty="0">
                          <a:cs typeface="Arial" pitchFamily="34" charset="0"/>
                        </a:rPr>
                        <a:t> </a:t>
                      </a:r>
                      <a:endParaRPr lang="ko-KR" altLang="en-US" sz="1400" b="1" dirty="0"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noFill/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04477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3"/>
          <p:cNvSpPr txBox="1"/>
          <p:nvPr/>
        </p:nvSpPr>
        <p:spPr>
          <a:xfrm>
            <a:off x="395536" y="1391691"/>
            <a:ext cx="8496944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0173D4"/>
              </a:buClr>
              <a:buFont typeface="Wingdings" pitchFamily="2" charset="2"/>
              <a:buChar char="§"/>
            </a:pP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Infertile women with elevated NK cell proportion showed higher CPR and OGR in patients with </a:t>
            </a:r>
            <a:r>
              <a:rPr lang="en-US" altLang="ko-KR" sz="17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intralipid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treatment. </a:t>
            </a:r>
          </a:p>
          <a:p>
            <a:pPr marL="285750" indent="-285750">
              <a:buClr>
                <a:srgbClr val="0173D4"/>
              </a:buClr>
              <a:buFont typeface="Wingdings" pitchFamily="2" charset="2"/>
              <a:buChar char="§"/>
            </a:pPr>
            <a:endParaRPr lang="en-US" altLang="ko-KR" sz="17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>
              <a:buClr>
                <a:srgbClr val="0173D4"/>
              </a:buClr>
            </a:pPr>
            <a:endParaRPr lang="en-US" altLang="ko-KR" sz="17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285750" indent="-285750">
              <a:buClr>
                <a:srgbClr val="0173D4"/>
              </a:buClr>
              <a:buFont typeface="Wingdings" pitchFamily="2" charset="2"/>
              <a:buChar char="§"/>
            </a:pP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 intralipid treatment subgroup, pregnancy rate, CPR and OGR were significantly high in 32mL subgroup. </a:t>
            </a:r>
          </a:p>
          <a:p>
            <a:pPr>
              <a:buClr>
                <a:srgbClr val="0173D4"/>
              </a:buClr>
            </a:pPr>
            <a:endParaRPr lang="en-US" altLang="ko-KR" sz="17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Rectangle 12"/>
          <p:cNvSpPr txBox="1">
            <a:spLocks noChangeArrowheads="1"/>
          </p:cNvSpPr>
          <p:nvPr/>
        </p:nvSpPr>
        <p:spPr>
          <a:xfrm>
            <a:off x="251520" y="425802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Summary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eorgia" pitchFamily="18" charset="0"/>
              <a:ea typeface="+mj-ea"/>
              <a:cs typeface="Arial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51520" y="1240130"/>
            <a:ext cx="8640960" cy="3707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8088738" y="-1"/>
            <a:ext cx="1037977" cy="3498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58027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/>
          <p:cNvSpPr txBox="1"/>
          <p:nvPr/>
        </p:nvSpPr>
        <p:spPr>
          <a:xfrm>
            <a:off x="487810" y="1529373"/>
            <a:ext cx="81166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0173D4"/>
              </a:buClr>
              <a:buFont typeface="Wingdings" pitchFamily="2" charset="2"/>
              <a:buChar char="§"/>
            </a:pP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The efficacy of </a:t>
            </a:r>
            <a:r>
              <a:rPr lang="en-US" altLang="ko-KR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intralipid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in infertile women with elevated peripheral blood NK cell proportion could be acceptable as aspect of clinical pregnancy.</a:t>
            </a:r>
          </a:p>
          <a:p>
            <a:pPr marL="285750" indent="-285750">
              <a:buClr>
                <a:srgbClr val="0173D4"/>
              </a:buClr>
              <a:buFont typeface="Wingdings" pitchFamily="2" charset="2"/>
              <a:buChar char="§"/>
            </a:pP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marL="285750" indent="-285750">
              <a:buClr>
                <a:srgbClr val="0173D4"/>
              </a:buClr>
              <a:buFont typeface="Wingdings" pitchFamily="2" charset="2"/>
              <a:buChar char="§"/>
            </a:pP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marL="285750" indent="-285750">
              <a:buClr>
                <a:srgbClr val="0173D4"/>
              </a:buClr>
              <a:buFont typeface="Wingdings" pitchFamily="2" charset="2"/>
              <a:buChar char="§"/>
            </a:pP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To investigate role of </a:t>
            </a:r>
            <a:r>
              <a:rPr lang="en-US" altLang="ko-KR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intralipid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as an immune-modulator in patients with elevated peripheral blood NK cell proportion, large study is required. </a:t>
            </a:r>
          </a:p>
          <a:p>
            <a:pPr marL="285750" indent="-285750">
              <a:buClr>
                <a:srgbClr val="0173D4"/>
              </a:buClr>
              <a:buFont typeface="Wingdings" pitchFamily="2" charset="2"/>
              <a:buChar char="§"/>
            </a:pPr>
            <a:endParaRPr lang="en-US" altLang="ko-KR" i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marL="285750" indent="-285750">
              <a:buClr>
                <a:srgbClr val="0173D4"/>
              </a:buClr>
              <a:buFont typeface="Wingdings" pitchFamily="2" charset="2"/>
              <a:buChar char="§"/>
            </a:pPr>
            <a:endParaRPr lang="en-US" altLang="ko-KR" sz="1600" i="1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6" name="Rectangle 12"/>
          <p:cNvSpPr txBox="1">
            <a:spLocks noChangeArrowheads="1"/>
          </p:cNvSpPr>
          <p:nvPr/>
        </p:nvSpPr>
        <p:spPr>
          <a:xfrm>
            <a:off x="251520" y="425802"/>
            <a:ext cx="8640960" cy="576000"/>
          </a:xfrm>
          <a:prstGeom prst="rect">
            <a:avLst/>
          </a:prstGeom>
          <a:solidFill>
            <a:srgbClr val="EAEAEA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itchFamily="18" charset="0"/>
                <a:ea typeface="+mj-ea"/>
                <a:cs typeface="Arial" pitchFamily="34" charset="0"/>
              </a:rPr>
              <a:t>Conclusions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eorgia" pitchFamily="18" charset="0"/>
              <a:ea typeface="+mj-ea"/>
              <a:cs typeface="Arial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51520" y="1240130"/>
            <a:ext cx="8640960" cy="3707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9" r="9451"/>
          <a:stretch/>
        </p:blipFill>
        <p:spPr>
          <a:xfrm>
            <a:off x="8088738" y="-1"/>
            <a:ext cx="1037977" cy="3498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" y="89654"/>
            <a:ext cx="2178255" cy="27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9926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200" i="1" dirty="0">
            <a:solidFill>
              <a:schemeClr val="tx1">
                <a:lumMod val="85000"/>
                <a:lumOff val="15000"/>
              </a:schemeClr>
            </a:solidFill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  <a:ea typeface="맑은 고딕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1003</Words>
  <Application>Microsoft Office PowerPoint</Application>
  <PresentationFormat>화면 슬라이드 쇼(16:9)</PresentationFormat>
  <Paragraphs>246</Paragraphs>
  <Slides>16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굴림</vt:lpstr>
      <vt:lpstr>맑은 고딕</vt:lpstr>
      <vt:lpstr>Arial</vt:lpstr>
      <vt:lpstr>Georgia</vt:lpstr>
      <vt:lpstr>Times New Roman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CNTREE;www.pptshop.co.kr</dc:creator>
  <cp:keywords>www.pptshop.co.kr</cp:keywords>
  <dc:description>본 콘텐츠의 저작권은 CNTREE에 있으며 _x000d_
무단 전재, 복사, 배포 시 법적인 제재를 받을 수 있습니다._x000d_
www.pptshop.co.kr</dc:description>
  <cp:lastModifiedBy>User</cp:lastModifiedBy>
  <cp:revision>1077</cp:revision>
  <dcterms:created xsi:type="dcterms:W3CDTF">2011-06-05T13:27:46Z</dcterms:created>
  <dcterms:modified xsi:type="dcterms:W3CDTF">2018-12-08T00:03:03Z</dcterms:modified>
</cp:coreProperties>
</file>