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5"/>
  </p:notesMasterIdLst>
  <p:sldIdLst>
    <p:sldId id="257" r:id="rId3"/>
    <p:sldId id="821" r:id="rId4"/>
    <p:sldId id="822" r:id="rId5"/>
    <p:sldId id="798" r:id="rId6"/>
    <p:sldId id="810" r:id="rId7"/>
    <p:sldId id="811" r:id="rId8"/>
    <p:sldId id="820" r:id="rId9"/>
    <p:sldId id="815" r:id="rId10"/>
    <p:sldId id="814" r:id="rId11"/>
    <p:sldId id="819" r:id="rId12"/>
    <p:sldId id="719" r:id="rId13"/>
    <p:sldId id="823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1036" autoAdjust="0"/>
    <p:restoredTop sz="86806" autoAdjust="0"/>
  </p:normalViewPr>
  <p:slideViewPr>
    <p:cSldViewPr>
      <p:cViewPr varScale="1">
        <p:scale>
          <a:sx n="58" d="100"/>
          <a:sy n="58" d="100"/>
        </p:scale>
        <p:origin x="7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94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106CC-EAB2-4372-AB67-81B289F66C75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CC13F-15D7-417B-B12D-E8EF7DB991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007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2B06-182C-4766-A7EB-2E16833A00E4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9E18B-D422-4B03-AC4F-F317844B09A4}" type="slidenum">
              <a:rPr lang="ko-KR" altLang="en-US" smtClean="0">
                <a:solidFill>
                  <a:prstClr val="black"/>
                </a:solidFill>
                <a:latin typeface="맑은 고딕"/>
              </a:rPr>
              <a:pPr/>
              <a:t>2</a:t>
            </a:fld>
            <a:endParaRPr lang="ko-KR" altLang="en-US">
              <a:solidFill>
                <a:prstClr val="black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62832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4A4B5-27FC-4BCA-84C6-313192371178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922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 smtClean="0"/>
              <a:t>Low or high AMH levels, compared with normal AMH, were </a:t>
            </a:r>
            <a:r>
              <a:rPr lang="en-US" altLang="ko-KR" sz="1200" dirty="0" smtClean="0">
                <a:solidFill>
                  <a:srgbClr val="FF0000"/>
                </a:solidFill>
              </a:rPr>
              <a:t>not associated with clinical loss. </a:t>
            </a:r>
            <a:r>
              <a:rPr lang="en-US" altLang="ko-KR" sz="1200" dirty="0" err="1" smtClean="0">
                <a:solidFill>
                  <a:srgbClr val="FF0000"/>
                </a:solidFill>
              </a:rPr>
              <a:t>Zarek</a:t>
            </a:r>
            <a:r>
              <a:rPr lang="en-US" altLang="ko-KR" sz="1200" dirty="0" smtClean="0">
                <a:solidFill>
                  <a:srgbClr val="FF0000"/>
                </a:solidFill>
              </a:rPr>
              <a:t> et al. </a:t>
            </a:r>
            <a:r>
              <a:rPr lang="en-US" altLang="ko-KR" sz="1200" dirty="0" err="1" smtClean="0">
                <a:solidFill>
                  <a:srgbClr val="FF0000"/>
                </a:solidFill>
              </a:rPr>
              <a:t>Fertil</a:t>
            </a:r>
            <a:r>
              <a:rPr lang="en-US" altLang="ko-KR" sz="1200" dirty="0" smtClean="0">
                <a:solidFill>
                  <a:srgbClr val="FF0000"/>
                </a:solidFill>
              </a:rPr>
              <a:t> </a:t>
            </a:r>
            <a:r>
              <a:rPr lang="en-US" altLang="ko-KR" sz="1200" dirty="0" err="1" smtClean="0">
                <a:solidFill>
                  <a:srgbClr val="FF0000"/>
                </a:solidFill>
              </a:rPr>
              <a:t>Steril</a:t>
            </a:r>
            <a:r>
              <a:rPr lang="en-US" altLang="ko-KR" sz="1200" dirty="0" smtClean="0">
                <a:solidFill>
                  <a:srgbClr val="FF0000"/>
                </a:solidFill>
              </a:rPr>
              <a:t> 2016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dirty="0" smtClean="0">
              <a:solidFill>
                <a:srgbClr val="FF0000"/>
              </a:solidFill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9E18B-D422-4B03-AC4F-F317844B09A4}" type="slidenum">
              <a:rPr lang="ko-KR" altLang="en-US" smtClean="0">
                <a:solidFill>
                  <a:prstClr val="black"/>
                </a:solidFill>
                <a:latin typeface="맑은 고딕"/>
              </a:rPr>
              <a:pPr/>
              <a:t>4</a:t>
            </a:fld>
            <a:endParaRPr lang="ko-KR" altLang="en-US">
              <a:solidFill>
                <a:prstClr val="black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334928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9E18B-D422-4B03-AC4F-F317844B09A4}" type="slidenum">
              <a:rPr lang="ko-KR" altLang="en-US" smtClean="0">
                <a:solidFill>
                  <a:prstClr val="black"/>
                </a:solidFill>
                <a:latin typeface="맑은 고딕"/>
              </a:rPr>
              <a:pPr/>
              <a:t>5</a:t>
            </a:fld>
            <a:endParaRPr lang="ko-KR" altLang="en-US">
              <a:solidFill>
                <a:prstClr val="black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961960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9E18B-D422-4B03-AC4F-F317844B09A4}" type="slidenum">
              <a:rPr lang="ko-KR" altLang="en-US" smtClean="0">
                <a:solidFill>
                  <a:prstClr val="black"/>
                </a:solidFill>
                <a:latin typeface="맑은 고딕"/>
              </a:rPr>
              <a:pPr/>
              <a:t>6</a:t>
            </a:fld>
            <a:endParaRPr lang="ko-KR" altLang="en-US">
              <a:solidFill>
                <a:prstClr val="black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8955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9E18B-D422-4B03-AC4F-F317844B09A4}" type="slidenum">
              <a:rPr lang="ko-KR" altLang="en-US" smtClean="0">
                <a:solidFill>
                  <a:prstClr val="black"/>
                </a:solidFill>
                <a:latin typeface="맑은 고딕"/>
              </a:rPr>
              <a:pPr/>
              <a:t>7</a:t>
            </a:fld>
            <a:endParaRPr lang="ko-KR" altLang="en-US">
              <a:solidFill>
                <a:prstClr val="black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569389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Mean age of enrolled women was 35.20±4.79 years-old, mean parity was 0.13±0.45, and mean number of miscarriage was 0.81±1.49. Sexual transmitted infections were detected in 92 women (67.62%),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9E18B-D422-4B03-AC4F-F317844B09A4}" type="slidenum">
              <a:rPr lang="ko-KR" altLang="en-US" smtClean="0">
                <a:solidFill>
                  <a:prstClr val="black"/>
                </a:solidFill>
                <a:latin typeface="맑은 고딕"/>
              </a:rPr>
              <a:pPr/>
              <a:t>8</a:t>
            </a:fld>
            <a:endParaRPr lang="ko-KR" altLang="en-US">
              <a:solidFill>
                <a:prstClr val="black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643772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9E18B-D422-4B03-AC4F-F317844B09A4}" type="slidenum">
              <a:rPr lang="ko-KR" altLang="en-US" smtClean="0">
                <a:solidFill>
                  <a:prstClr val="black"/>
                </a:solidFill>
                <a:latin typeface="맑은 고딕"/>
              </a:rPr>
              <a:pPr/>
              <a:t>9</a:t>
            </a:fld>
            <a:endParaRPr lang="ko-KR" altLang="en-US">
              <a:solidFill>
                <a:prstClr val="black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895430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9E18B-D422-4B03-AC4F-F317844B09A4}" type="slidenum">
              <a:rPr lang="ko-KR" altLang="en-US" smtClean="0">
                <a:solidFill>
                  <a:prstClr val="black"/>
                </a:solidFill>
                <a:latin typeface="맑은 고딕"/>
              </a:rPr>
              <a:pPr/>
              <a:t>10</a:t>
            </a:fld>
            <a:endParaRPr lang="ko-KR" altLang="en-US">
              <a:solidFill>
                <a:prstClr val="black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224141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9E18B-D422-4B03-AC4F-F317844B09A4}" type="slidenum">
              <a:rPr lang="ko-KR" altLang="en-US" smtClean="0">
                <a:solidFill>
                  <a:prstClr val="black"/>
                </a:solidFill>
                <a:latin typeface="맑은 고딕"/>
              </a:rPr>
              <a:pPr/>
              <a:t>11</a:t>
            </a:fld>
            <a:endParaRPr lang="ko-KR" altLang="en-US">
              <a:solidFill>
                <a:prstClr val="black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334928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2E913-7711-4767-A256-23C480B245A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D21E-67B4-44AC-A1A6-B3696E837E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2E913-7711-4767-A256-23C480B245A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D21E-67B4-44AC-A1A6-B3696E837E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2E913-7711-4767-A256-23C480B245A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D21E-67B4-44AC-A1A6-B3696E837E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2E913-7711-4767-A256-23C480B245A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D21E-67B4-44AC-A1A6-B3696E837E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2E913-7711-4767-A256-23C480B245A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D21E-67B4-44AC-A1A6-B3696E837E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2E913-7711-4767-A256-23C480B245A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D21E-67B4-44AC-A1A6-B3696E837E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2E913-7711-4767-A256-23C480B245A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D21E-67B4-44AC-A1A6-B3696E837E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2E913-7711-4767-A256-23C480B245A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D21E-67B4-44AC-A1A6-B3696E837E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2E913-7711-4767-A256-23C480B245A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D21E-67B4-44AC-A1A6-B3696E837E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2E913-7711-4767-A256-23C480B245A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D21E-67B4-44AC-A1A6-B3696E837E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2E913-7711-4767-A256-23C480B245A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D21E-67B4-44AC-A1A6-B3696E837E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6503-8328-4998-BB57-8F04BCF06E3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F2376-FD14-4717-84E8-A3D87EB51A2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331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6503-8328-4998-BB57-8F04BCF06E3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F2376-FD14-4717-84E8-A3D87EB51A2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446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6503-8328-4998-BB57-8F04BCF06E3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F2376-FD14-4717-84E8-A3D87EB51A2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7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6503-8328-4998-BB57-8F04BCF06E3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F2376-FD14-4717-84E8-A3D87EB51A2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893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6503-8328-4998-BB57-8F04BCF06E3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F2376-FD14-4717-84E8-A3D87EB51A2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68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6503-8328-4998-BB57-8F04BCF06E3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F2376-FD14-4717-84E8-A3D87EB51A2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94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6503-8328-4998-BB57-8F04BCF06E3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F2376-FD14-4717-84E8-A3D87EB51A2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1804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6503-8328-4998-BB57-8F04BCF06E3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F2376-FD14-4717-84E8-A3D87EB51A2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9959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6503-8328-4998-BB57-8F04BCF06E3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F2376-FD14-4717-84E8-A3D87EB51A2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9976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6503-8328-4998-BB57-8F04BCF06E3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F2376-FD14-4717-84E8-A3D87EB51A2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7834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6503-8328-4998-BB57-8F04BCF06E3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F2376-FD14-4717-84E8-A3D87EB51A2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624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2E913-7711-4767-A256-23C480B245A3}" type="datetimeFigureOut">
              <a:rPr lang="ko-KR" altLang="en-US" smtClean="0"/>
              <a:pPr/>
              <a:t>2018-12-08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BD21E-67B4-44AC-A1A6-B3696E837E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76503-8328-4998-BB57-8F04BCF06E3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F2376-FD14-4717-84E8-A3D87EB51A2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24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 rot="10800000">
            <a:off x="0" y="1000108"/>
            <a:ext cx="9144000" cy="3960440"/>
          </a:xfrm>
          <a:prstGeom prst="rect">
            <a:avLst/>
          </a:prstGeom>
          <a:gradFill rotWithShape="1">
            <a:gsLst>
              <a:gs pos="0">
                <a:srgbClr val="6D5BA7">
                  <a:alpha val="0"/>
                </a:srgbClr>
              </a:gs>
              <a:gs pos="50000">
                <a:srgbClr val="DED0E8"/>
              </a:gs>
              <a:gs pos="100000">
                <a:srgbClr val="6D5BA7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28596" y="2278079"/>
            <a:ext cx="8215370" cy="1470025"/>
          </a:xfrm>
        </p:spPr>
        <p:txBody>
          <a:bodyPr>
            <a:noAutofit/>
          </a:bodyPr>
          <a:lstStyle/>
          <a:p>
            <a:r>
              <a:rPr lang="en-US" altLang="ko-KR" sz="2800" b="1" dirty="0">
                <a:solidFill>
                  <a:srgbClr val="0000FF"/>
                </a:solidFill>
              </a:rPr>
              <a:t>Pregnancy outcomes related with the level of AMH in unexplained repeat pregnancy loss women under 35 years old </a:t>
            </a:r>
            <a:endParaRPr lang="ko-KR" altLang="en-US" sz="2800" b="1" dirty="0">
              <a:solidFill>
                <a:srgbClr val="0000FF"/>
              </a:solidFill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214818"/>
            <a:ext cx="6400800" cy="1571636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ko-KR" sz="2400" b="1" dirty="0" err="1" smtClean="0">
                <a:solidFill>
                  <a:srgbClr val="7030A0"/>
                </a:solidFill>
              </a:rPr>
              <a:t>Seung</a:t>
            </a:r>
            <a:r>
              <a:rPr lang="ko-KR" altLang="en-US" sz="2400" b="1" dirty="0" smtClean="0">
                <a:solidFill>
                  <a:srgbClr val="7030A0"/>
                </a:solidFill>
              </a:rPr>
              <a:t> </a:t>
            </a:r>
            <a:r>
              <a:rPr lang="en-US" altLang="ko-KR" sz="2400" b="1" dirty="0" err="1" smtClean="0">
                <a:solidFill>
                  <a:srgbClr val="7030A0"/>
                </a:solidFill>
              </a:rPr>
              <a:t>Heup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 Nam, </a:t>
            </a:r>
            <a:r>
              <a:rPr lang="en-US" altLang="ko-KR" sz="2400" b="1" dirty="0" err="1" smtClean="0">
                <a:solidFill>
                  <a:srgbClr val="7030A0"/>
                </a:solidFill>
              </a:rPr>
              <a:t>Joon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 </a:t>
            </a:r>
            <a:r>
              <a:rPr lang="en-US" altLang="ko-KR" sz="2400" b="1" dirty="0" err="1" smtClean="0">
                <a:solidFill>
                  <a:srgbClr val="7030A0"/>
                </a:solidFill>
              </a:rPr>
              <a:t>Cheol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 PARK</a:t>
            </a:r>
          </a:p>
          <a:p>
            <a:pPr>
              <a:lnSpc>
                <a:spcPct val="110000"/>
              </a:lnSpc>
            </a:pPr>
            <a:r>
              <a:rPr lang="en-US" altLang="ko-KR" sz="2000" b="1" dirty="0" smtClean="0">
                <a:solidFill>
                  <a:srgbClr val="7030A0"/>
                </a:solidFill>
              </a:rPr>
              <a:t>Depart. </a:t>
            </a:r>
            <a:r>
              <a:rPr lang="en-US" altLang="ko-KR" sz="2000" b="1" dirty="0" err="1" smtClean="0">
                <a:solidFill>
                  <a:srgbClr val="7030A0"/>
                </a:solidFill>
              </a:rPr>
              <a:t>Obstet</a:t>
            </a:r>
            <a:r>
              <a:rPr lang="en-US" altLang="ko-KR" sz="2000" b="1" dirty="0" smtClean="0">
                <a:solidFill>
                  <a:srgbClr val="7030A0"/>
                </a:solidFill>
              </a:rPr>
              <a:t> </a:t>
            </a:r>
            <a:r>
              <a:rPr lang="en-US" altLang="ko-KR" sz="2000" b="1" dirty="0" err="1" smtClean="0">
                <a:solidFill>
                  <a:srgbClr val="7030A0"/>
                </a:solidFill>
              </a:rPr>
              <a:t>Gynecol</a:t>
            </a:r>
            <a:endParaRPr lang="en-US" altLang="ko-KR" sz="2000" b="1" dirty="0" smtClean="0">
              <a:solidFill>
                <a:srgbClr val="7030A0"/>
              </a:solidFill>
            </a:endParaRPr>
          </a:p>
          <a:p>
            <a:pPr>
              <a:lnSpc>
                <a:spcPct val="110000"/>
              </a:lnSpc>
            </a:pPr>
            <a:r>
              <a:rPr lang="en-US" altLang="ko-KR" sz="2000" b="1" dirty="0" err="1" smtClean="0">
                <a:solidFill>
                  <a:srgbClr val="7030A0"/>
                </a:solidFill>
              </a:rPr>
              <a:t>Keimyung</a:t>
            </a:r>
            <a:r>
              <a:rPr lang="en-US" altLang="ko-KR" sz="2000" b="1" dirty="0" smtClean="0">
                <a:solidFill>
                  <a:srgbClr val="7030A0"/>
                </a:solidFill>
              </a:rPr>
              <a:t> University, Daegu, Korea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  </a:t>
            </a:r>
            <a:endParaRPr lang="ko-KR" altLang="en-US" sz="2400" b="1" dirty="0">
              <a:solidFill>
                <a:srgbClr val="7030A0"/>
              </a:solidFill>
            </a:endParaRPr>
          </a:p>
        </p:txBody>
      </p:sp>
      <p:pic>
        <p:nvPicPr>
          <p:cNvPr id="6" name="Picture 8" descr="병원Mark-rain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0713" y="188913"/>
            <a:ext cx="6508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 rot="10800000">
            <a:off x="0" y="0"/>
            <a:ext cx="9144000" cy="2135188"/>
          </a:xfrm>
          <a:prstGeom prst="rect">
            <a:avLst/>
          </a:prstGeom>
          <a:gradFill rotWithShape="1">
            <a:gsLst>
              <a:gs pos="0">
                <a:srgbClr val="CC99FF">
                  <a:alpha val="0"/>
                </a:srgbClr>
              </a:gs>
              <a:gs pos="100000">
                <a:srgbClr val="DED0E8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600" b="1" dirty="0">
                <a:solidFill>
                  <a:srgbClr val="0000FF"/>
                </a:solidFill>
              </a:rPr>
              <a:t>Introduction</a:t>
            </a:r>
            <a:endParaRPr lang="ko-KR" altLang="en-US" sz="3200" b="1" dirty="0">
              <a:solidFill>
                <a:srgbClr val="0000FF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58204" cy="4525963"/>
          </a:xfrm>
        </p:spPr>
        <p:txBody>
          <a:bodyPr>
            <a:noAutofit/>
          </a:bodyPr>
          <a:lstStyle/>
          <a:p>
            <a:pPr lvl="0"/>
            <a:endParaRPr lang="en-US" altLang="ko-KR" sz="2400" dirty="0" smtClean="0"/>
          </a:p>
          <a:p>
            <a:pPr lvl="0"/>
            <a:r>
              <a:rPr lang="en-US" altLang="ko-KR" sz="2400" dirty="0" smtClean="0"/>
              <a:t>Genetic </a:t>
            </a:r>
            <a:r>
              <a:rPr lang="en-US" altLang="ko-KR" sz="2400" dirty="0"/>
              <a:t>cause, anatomic cause, and antiphospholipid syndrome are the only undisputed causes of RPL</a:t>
            </a:r>
            <a:r>
              <a:rPr lang="en-US" altLang="ko-KR" sz="2400" dirty="0" smtClean="0"/>
              <a:t>.</a:t>
            </a:r>
          </a:p>
          <a:p>
            <a:pPr lvl="0"/>
            <a:endParaRPr lang="en-US" altLang="ko-KR" sz="2400" dirty="0" smtClean="0"/>
          </a:p>
          <a:p>
            <a:pPr lvl="0"/>
            <a:r>
              <a:rPr lang="en-US" altLang="ko-KR" sz="2400" dirty="0" smtClean="0"/>
              <a:t>Approximately </a:t>
            </a:r>
            <a:r>
              <a:rPr lang="en-US" altLang="ko-KR" sz="2400" dirty="0"/>
              <a:t>50% of cases of RPL are classified as unexplained. </a:t>
            </a:r>
            <a:r>
              <a:rPr lang="en-US" altLang="ko-KR" sz="2400" dirty="0" smtClean="0"/>
              <a:t>(immunologic and </a:t>
            </a:r>
            <a:r>
              <a:rPr lang="en-US" altLang="ko-KR" sz="2400" dirty="0" err="1" smtClean="0"/>
              <a:t>thrombogenic</a:t>
            </a:r>
            <a:r>
              <a:rPr lang="en-US" altLang="ko-KR" sz="2400" dirty="0" smtClean="0"/>
              <a:t>)</a:t>
            </a:r>
          </a:p>
          <a:p>
            <a:pPr lvl="0"/>
            <a:endParaRPr lang="en-US" altLang="ko-KR" sz="2400" dirty="0" smtClean="0"/>
          </a:p>
          <a:p>
            <a:pPr lvl="0"/>
            <a:r>
              <a:rPr lang="en-US" altLang="ko-KR" sz="2400" dirty="0" smtClean="0"/>
              <a:t>Advanced </a:t>
            </a:r>
            <a:r>
              <a:rPr lang="en-US" altLang="ko-KR" sz="2400" dirty="0"/>
              <a:t>maternal age is related with miscarriages, which is predisposed to a greater risk of fetal aneuploidy. </a:t>
            </a:r>
            <a:endParaRPr lang="en-US" altLang="ko-KR" sz="2400" dirty="0" smtClean="0"/>
          </a:p>
        </p:txBody>
      </p:sp>
      <p:pic>
        <p:nvPicPr>
          <p:cNvPr id="5" name="Picture 8" descr="병원Mark-rain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1651" y="188913"/>
            <a:ext cx="599937" cy="59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-34925" y="1412776"/>
            <a:ext cx="914400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532629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 rot="10800000">
            <a:off x="0" y="0"/>
            <a:ext cx="9144000" cy="2135188"/>
          </a:xfrm>
          <a:prstGeom prst="rect">
            <a:avLst/>
          </a:prstGeom>
          <a:gradFill rotWithShape="1">
            <a:gsLst>
              <a:gs pos="0">
                <a:srgbClr val="CC99FF">
                  <a:alpha val="0"/>
                </a:srgbClr>
              </a:gs>
              <a:gs pos="100000">
                <a:srgbClr val="DED0E8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b="1" dirty="0" smtClean="0">
                <a:solidFill>
                  <a:srgbClr val="0000FF"/>
                </a:solidFill>
              </a:rPr>
              <a:t>Introduction </a:t>
            </a:r>
            <a:endParaRPr lang="en-US" altLang="ko-KR" sz="3200" b="1" dirty="0">
              <a:solidFill>
                <a:srgbClr val="0000FF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It has been proposed biological </a:t>
            </a:r>
            <a:r>
              <a:rPr lang="en-US" altLang="ko-KR" sz="2400" dirty="0"/>
              <a:t>ovarian age is more important than chronologic age. </a:t>
            </a:r>
            <a:endParaRPr lang="en-US" altLang="ko-KR" sz="2400" dirty="0" smtClean="0"/>
          </a:p>
          <a:p>
            <a:pPr marL="628650">
              <a:buFont typeface="Wingdings" panose="05000000000000000000" pitchFamily="2" charset="2"/>
              <a:buChar char="ü"/>
            </a:pPr>
            <a:r>
              <a:rPr lang="en-US" altLang="ko-KR" sz="2400" dirty="0" smtClean="0"/>
              <a:t>Down </a:t>
            </a:r>
            <a:r>
              <a:rPr lang="en-US" altLang="ko-KR" sz="2400" dirty="0"/>
              <a:t>syndrome is increased in women with elevated serum levels of FSH, regardless of age and </a:t>
            </a:r>
            <a:r>
              <a:rPr lang="en-US" altLang="ko-KR" sz="2400" dirty="0">
                <a:solidFill>
                  <a:srgbClr val="FF0000"/>
                </a:solidFill>
              </a:rPr>
              <a:t>regardless</a:t>
            </a:r>
            <a:r>
              <a:rPr lang="en-US" altLang="ko-KR" sz="2400" dirty="0"/>
              <a:t> </a:t>
            </a:r>
            <a:r>
              <a:rPr lang="en-US" altLang="ko-KR" sz="2400" dirty="0">
                <a:solidFill>
                  <a:srgbClr val="FF0000"/>
                </a:solidFill>
              </a:rPr>
              <a:t>of</a:t>
            </a:r>
            <a:r>
              <a:rPr lang="en-US" altLang="ko-KR" sz="2400" dirty="0"/>
              <a:t> whether the low ovarian reserve </a:t>
            </a:r>
            <a:r>
              <a:rPr lang="en-US" altLang="ko-KR" sz="2400" dirty="0" smtClean="0"/>
              <a:t>came </a:t>
            </a:r>
            <a:r>
              <a:rPr lang="en-US" altLang="ko-KR" sz="2400" dirty="0"/>
              <a:t>about </a:t>
            </a:r>
            <a:r>
              <a:rPr lang="en-US" altLang="ko-KR" sz="2400" dirty="0" err="1">
                <a:solidFill>
                  <a:srgbClr val="FF0000"/>
                </a:solidFill>
              </a:rPr>
              <a:t>natually</a:t>
            </a:r>
            <a:r>
              <a:rPr lang="en-US" altLang="ko-KR" sz="2400" dirty="0">
                <a:solidFill>
                  <a:srgbClr val="FF0000"/>
                </a:solidFill>
              </a:rPr>
              <a:t> or resulted from ovarian surgery.</a:t>
            </a:r>
            <a:r>
              <a:rPr lang="en-US" altLang="ko-KR" sz="2400" dirty="0"/>
              <a:t> </a:t>
            </a:r>
          </a:p>
          <a:p>
            <a:endParaRPr lang="ko-KR" altLang="en-US" sz="2400" dirty="0"/>
          </a:p>
        </p:txBody>
      </p:sp>
      <p:pic>
        <p:nvPicPr>
          <p:cNvPr id="5" name="Picture 8" descr="병원Mark-rain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0472" y="188913"/>
            <a:ext cx="651116" cy="647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-34925" y="1340768"/>
            <a:ext cx="914400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4"/>
          <a:srcRect l="63123" t="29530" r="1073" b="8453"/>
          <a:stretch>
            <a:fillRect/>
          </a:stretch>
        </p:blipFill>
        <p:spPr bwMode="auto">
          <a:xfrm>
            <a:off x="2571671" y="4157032"/>
            <a:ext cx="4088561" cy="265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858016" y="6300028"/>
            <a:ext cx="2019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 err="1" smtClean="0">
                <a:solidFill>
                  <a:srgbClr val="7030A0"/>
                </a:solidFill>
              </a:rPr>
              <a:t>Speroff</a:t>
            </a:r>
            <a:r>
              <a:rPr lang="en-US" altLang="ko-KR" b="1" dirty="0" smtClean="0">
                <a:solidFill>
                  <a:srgbClr val="7030A0"/>
                </a:solidFill>
              </a:rPr>
              <a:t>  8</a:t>
            </a:r>
            <a:r>
              <a:rPr lang="en-US" altLang="ko-KR" b="1" baseline="30000" dirty="0" smtClean="0">
                <a:solidFill>
                  <a:srgbClr val="7030A0"/>
                </a:solidFill>
              </a:rPr>
              <a:t>th</a:t>
            </a:r>
            <a:r>
              <a:rPr lang="en-US" altLang="ko-KR" b="1" dirty="0" smtClean="0">
                <a:solidFill>
                  <a:srgbClr val="7030A0"/>
                </a:solidFill>
              </a:rPr>
              <a:t> </a:t>
            </a:r>
            <a:r>
              <a:rPr lang="en-US" altLang="ko-KR" b="1" dirty="0" err="1" smtClean="0">
                <a:solidFill>
                  <a:srgbClr val="7030A0"/>
                </a:solidFill>
              </a:rPr>
              <a:t>ed</a:t>
            </a:r>
            <a:endParaRPr lang="ko-KR" alt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370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 rot="10800000">
            <a:off x="0" y="0"/>
            <a:ext cx="9144000" cy="2135188"/>
          </a:xfrm>
          <a:prstGeom prst="rect">
            <a:avLst/>
          </a:prstGeom>
          <a:gradFill rotWithShape="1">
            <a:gsLst>
              <a:gs pos="0">
                <a:srgbClr val="CC99FF">
                  <a:alpha val="0"/>
                </a:srgbClr>
              </a:gs>
              <a:gs pos="100000">
                <a:srgbClr val="DED0E8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600" b="1" dirty="0">
                <a:solidFill>
                  <a:srgbClr val="0000FF"/>
                </a:solidFill>
              </a:rPr>
              <a:t>Introduction</a:t>
            </a:r>
            <a:endParaRPr lang="ko-KR" altLang="en-US" sz="3200" b="1" dirty="0">
              <a:solidFill>
                <a:srgbClr val="0000FF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58204" cy="4525963"/>
          </a:xfrm>
        </p:spPr>
        <p:txBody>
          <a:bodyPr>
            <a:noAutofit/>
          </a:bodyPr>
          <a:lstStyle/>
          <a:p>
            <a:pPr lvl="0"/>
            <a:endParaRPr lang="en-US" altLang="ko-KR" sz="2400" dirty="0" smtClean="0"/>
          </a:p>
          <a:p>
            <a:pPr lvl="0"/>
            <a:r>
              <a:rPr lang="en-US" altLang="ko-KR" sz="2400" dirty="0" smtClean="0"/>
              <a:t>AMH </a:t>
            </a:r>
            <a:r>
              <a:rPr lang="en-US" altLang="ko-KR" sz="2400" dirty="0"/>
              <a:t>is well correlated with diminished ovarian reserve, readily used for predicting the oocytes' quantity in IVF cycle. </a:t>
            </a:r>
          </a:p>
          <a:p>
            <a:pPr lvl="0"/>
            <a:endParaRPr lang="en-US" altLang="ko-KR" sz="2400" dirty="0" smtClean="0"/>
          </a:p>
          <a:p>
            <a:pPr lvl="0"/>
            <a:r>
              <a:rPr lang="en-US" altLang="ko-KR" sz="2400" dirty="0" smtClean="0"/>
              <a:t>Some </a:t>
            </a:r>
            <a:r>
              <a:rPr lang="en-US" altLang="ko-KR" sz="2400" dirty="0"/>
              <a:t>studies regarding the relationship between AMH and miscarriage have been tried. However, the evidences are still lack, especially in young women.</a:t>
            </a:r>
          </a:p>
          <a:p>
            <a:pPr lvl="0"/>
            <a:endParaRPr lang="en-US" altLang="ko-KR" sz="2400" dirty="0" smtClean="0"/>
          </a:p>
        </p:txBody>
      </p:sp>
      <p:pic>
        <p:nvPicPr>
          <p:cNvPr id="5" name="Picture 8" descr="병원Mark-rain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1651" y="188913"/>
            <a:ext cx="599937" cy="59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-34925" y="1412776"/>
            <a:ext cx="914400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355682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 rot="10800000">
            <a:off x="0" y="0"/>
            <a:ext cx="9144000" cy="2135188"/>
          </a:xfrm>
          <a:prstGeom prst="rect">
            <a:avLst/>
          </a:prstGeom>
          <a:gradFill rotWithShape="1">
            <a:gsLst>
              <a:gs pos="0">
                <a:srgbClr val="CC99FF">
                  <a:alpha val="0"/>
                </a:srgbClr>
              </a:gs>
              <a:gs pos="100000">
                <a:srgbClr val="DED0E8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600" b="1" dirty="0">
                <a:solidFill>
                  <a:srgbClr val="0000FF"/>
                </a:solidFill>
              </a:rPr>
              <a:t>Introduction</a:t>
            </a:r>
            <a:endParaRPr lang="ko-KR" altLang="en-US" sz="3200" b="1" dirty="0">
              <a:solidFill>
                <a:srgbClr val="0000FF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58204" cy="4525963"/>
          </a:xfrm>
        </p:spPr>
        <p:txBody>
          <a:bodyPr>
            <a:noAutofit/>
          </a:bodyPr>
          <a:lstStyle/>
          <a:p>
            <a:pPr lvl="0"/>
            <a:endParaRPr lang="en-US" altLang="ko-KR" sz="2400" dirty="0" smtClean="0"/>
          </a:p>
          <a:p>
            <a:pPr lvl="0"/>
            <a:r>
              <a:rPr lang="en-US" altLang="ko-KR" sz="2400" dirty="0" smtClean="0"/>
              <a:t>The </a:t>
            </a:r>
            <a:r>
              <a:rPr lang="en-US" altLang="ko-KR" sz="2400" dirty="0"/>
              <a:t>aim of this study was to </a:t>
            </a:r>
            <a:r>
              <a:rPr lang="en-US" altLang="ko-KR" sz="2400" dirty="0" smtClean="0"/>
              <a:t>evaluate </a:t>
            </a:r>
            <a:r>
              <a:rPr lang="en-US" altLang="ko-KR" sz="2400" dirty="0"/>
              <a:t>whether </a:t>
            </a:r>
            <a:r>
              <a:rPr lang="en-US" altLang="ko-KR" sz="2400" dirty="0" err="1"/>
              <a:t>antimullerian</a:t>
            </a:r>
            <a:r>
              <a:rPr lang="en-US" altLang="ko-KR" sz="2400" dirty="0"/>
              <a:t> hormone was associated with pregnancy loss in young unexplained repeat pregnancy loss (RPL) women. </a:t>
            </a:r>
            <a:endParaRPr lang="en-US" altLang="ko-KR" sz="2400" dirty="0" smtClean="0"/>
          </a:p>
        </p:txBody>
      </p:sp>
      <p:pic>
        <p:nvPicPr>
          <p:cNvPr id="5" name="Picture 8" descr="병원Mark-rain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1651" y="188913"/>
            <a:ext cx="599937" cy="59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-34925" y="1412776"/>
            <a:ext cx="914400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214748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 rot="10800000">
            <a:off x="0" y="0"/>
            <a:ext cx="9144000" cy="2135188"/>
          </a:xfrm>
          <a:prstGeom prst="rect">
            <a:avLst/>
          </a:prstGeom>
          <a:gradFill rotWithShape="1">
            <a:gsLst>
              <a:gs pos="0">
                <a:srgbClr val="CC99FF">
                  <a:alpha val="0"/>
                </a:srgbClr>
              </a:gs>
              <a:gs pos="100000">
                <a:srgbClr val="DED0E8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b="1" dirty="0">
                <a:solidFill>
                  <a:srgbClr val="0000FF"/>
                </a:solidFill>
              </a:rPr>
              <a:t> </a:t>
            </a:r>
            <a:r>
              <a:rPr lang="en-US" altLang="ko-KR" sz="3600" b="1" dirty="0">
                <a:solidFill>
                  <a:srgbClr val="0000FF"/>
                </a:solidFill>
              </a:rPr>
              <a:t>Material and methods</a:t>
            </a:r>
            <a:endParaRPr lang="ko-KR" altLang="en-US" sz="3200" b="1" dirty="0">
              <a:solidFill>
                <a:srgbClr val="0000FF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199" y="1600200"/>
            <a:ext cx="8579297" cy="4525963"/>
          </a:xfrm>
        </p:spPr>
        <p:txBody>
          <a:bodyPr>
            <a:noAutofit/>
          </a:bodyPr>
          <a:lstStyle/>
          <a:p>
            <a:r>
              <a:rPr lang="en-US" altLang="ko-KR" sz="2400" dirty="0" smtClean="0"/>
              <a:t>RPL defined as two or more </a:t>
            </a:r>
            <a:r>
              <a:rPr lang="en-US" altLang="ko-KR" sz="2400" dirty="0"/>
              <a:t>miscarriage </a:t>
            </a:r>
            <a:endParaRPr lang="en-US" altLang="ko-KR" sz="2400" dirty="0" smtClean="0"/>
          </a:p>
          <a:p>
            <a:endParaRPr lang="en-US" altLang="ko-KR" sz="2400" dirty="0" smtClean="0"/>
          </a:p>
          <a:p>
            <a:r>
              <a:rPr lang="en-US" altLang="ko-KR" sz="2400" dirty="0"/>
              <a:t>Four hundred fifty nine </a:t>
            </a:r>
            <a:r>
              <a:rPr lang="en-US" altLang="ko-KR" sz="2400" dirty="0" smtClean="0"/>
              <a:t>women consecutively </a:t>
            </a:r>
            <a:r>
              <a:rPr lang="en-US" altLang="ko-KR" sz="2400" dirty="0"/>
              <a:t>registered from January 2014 through December 2017. </a:t>
            </a:r>
            <a:endParaRPr lang="en-US" altLang="ko-KR" sz="2400" dirty="0" smtClean="0"/>
          </a:p>
          <a:p>
            <a:endParaRPr lang="en-US" altLang="ko-KR" sz="2400" dirty="0" smtClean="0"/>
          </a:p>
          <a:p>
            <a:r>
              <a:rPr lang="en-US" altLang="ko-KR" sz="2400" dirty="0" smtClean="0"/>
              <a:t>Unexplained </a:t>
            </a:r>
            <a:r>
              <a:rPr lang="en-US" altLang="ko-KR" sz="2400" dirty="0"/>
              <a:t>RPL </a:t>
            </a:r>
            <a:r>
              <a:rPr lang="en-US" altLang="ko-KR" sz="2400" dirty="0" smtClean="0"/>
              <a:t>under 35 years old were enrolled  </a:t>
            </a:r>
          </a:p>
          <a:p>
            <a:pPr marL="712788">
              <a:buFont typeface="Wingdings" panose="05000000000000000000" pitchFamily="2" charset="2"/>
              <a:buChar char="ü"/>
            </a:pPr>
            <a:r>
              <a:rPr lang="en-US" altLang="ko-KR" sz="2400" dirty="0" smtClean="0"/>
              <a:t>after </a:t>
            </a:r>
            <a:r>
              <a:rPr lang="en-US" altLang="ko-KR" sz="2400" dirty="0"/>
              <a:t>excluding </a:t>
            </a:r>
            <a:r>
              <a:rPr lang="en-US" altLang="ko-KR" sz="2400" dirty="0" smtClean="0"/>
              <a:t>other etiologic cause </a:t>
            </a:r>
          </a:p>
          <a:p>
            <a:pPr marL="369888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 : genetic</a:t>
            </a:r>
            <a:r>
              <a:rPr lang="en-US" altLang="ko-KR" sz="2400" dirty="0"/>
              <a:t>, </a:t>
            </a:r>
            <a:r>
              <a:rPr lang="en-US" altLang="ko-KR" sz="2400" dirty="0" smtClean="0"/>
              <a:t> anatomic</a:t>
            </a:r>
            <a:r>
              <a:rPr lang="en-US" altLang="ko-KR" sz="2400" dirty="0"/>
              <a:t>, </a:t>
            </a:r>
            <a:r>
              <a:rPr lang="en-US" altLang="ko-KR" sz="2400" dirty="0" err="1"/>
              <a:t>endocrinological</a:t>
            </a:r>
            <a:r>
              <a:rPr lang="en-US" altLang="ko-KR" sz="2400" dirty="0"/>
              <a:t> </a:t>
            </a:r>
            <a:r>
              <a:rPr lang="en-US" altLang="ko-KR" sz="2400" dirty="0" smtClean="0"/>
              <a:t>cause </a:t>
            </a:r>
          </a:p>
          <a:p>
            <a:pPr marL="712788">
              <a:buFont typeface="Wingdings" panose="05000000000000000000" pitchFamily="2" charset="2"/>
              <a:buChar char="ü"/>
            </a:pPr>
            <a:r>
              <a:rPr lang="en-US" altLang="ko-KR" sz="2400" dirty="0" smtClean="0"/>
              <a:t>after </a:t>
            </a:r>
            <a:r>
              <a:rPr lang="en-US" altLang="ko-KR" sz="2400" dirty="0"/>
              <a:t>excluding women over 35 </a:t>
            </a:r>
            <a:r>
              <a:rPr lang="en-US" altLang="ko-KR" sz="2400" dirty="0" smtClean="0"/>
              <a:t>years old </a:t>
            </a:r>
          </a:p>
          <a:p>
            <a:r>
              <a:rPr lang="en-US" altLang="ko-KR" sz="2400" dirty="0" smtClean="0"/>
              <a:t>103 </a:t>
            </a:r>
            <a:r>
              <a:rPr lang="en-US" altLang="ko-KR" sz="2400" dirty="0"/>
              <a:t>women were enrolled for this </a:t>
            </a:r>
            <a:r>
              <a:rPr lang="en-US" altLang="ko-KR" sz="2400" dirty="0" smtClean="0"/>
              <a:t>study</a:t>
            </a:r>
            <a:endParaRPr lang="en-US" altLang="ko-KR" sz="1800" dirty="0" smtClean="0"/>
          </a:p>
        </p:txBody>
      </p:sp>
      <p:pic>
        <p:nvPicPr>
          <p:cNvPr id="5" name="Picture 8" descr="병원Mark-rain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1651" y="188913"/>
            <a:ext cx="599937" cy="59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-34925" y="1412776"/>
            <a:ext cx="914400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776119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 rot="10800000">
            <a:off x="0" y="0"/>
            <a:ext cx="9144000" cy="2135188"/>
          </a:xfrm>
          <a:prstGeom prst="rect">
            <a:avLst/>
          </a:prstGeom>
          <a:gradFill rotWithShape="1">
            <a:gsLst>
              <a:gs pos="0">
                <a:srgbClr val="CC99FF">
                  <a:alpha val="0"/>
                </a:srgbClr>
              </a:gs>
              <a:gs pos="100000">
                <a:srgbClr val="DED0E8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b="1" dirty="0">
                <a:solidFill>
                  <a:srgbClr val="0000FF"/>
                </a:solidFill>
              </a:rPr>
              <a:t> </a:t>
            </a:r>
            <a:r>
              <a:rPr lang="en-US" altLang="ko-KR" sz="3600" b="1" dirty="0">
                <a:solidFill>
                  <a:srgbClr val="0000FF"/>
                </a:solidFill>
              </a:rPr>
              <a:t>Material and methods</a:t>
            </a:r>
            <a:endParaRPr lang="ko-KR" altLang="en-US" sz="3200" b="1" dirty="0">
              <a:solidFill>
                <a:srgbClr val="0000FF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199" y="1600200"/>
            <a:ext cx="8579297" cy="4525963"/>
          </a:xfrm>
        </p:spPr>
        <p:txBody>
          <a:bodyPr>
            <a:noAutofit/>
          </a:bodyPr>
          <a:lstStyle/>
          <a:p>
            <a:r>
              <a:rPr lang="en-US" altLang="ko-KR" sz="2400" dirty="0" smtClean="0"/>
              <a:t>To </a:t>
            </a:r>
            <a:r>
              <a:rPr lang="en-US" altLang="ko-KR" sz="2400" dirty="0"/>
              <a:t>compare other etiological causes, Natural killer cell proportion, protein C activity, protein S activity, </a:t>
            </a:r>
            <a:r>
              <a:rPr lang="en-US" altLang="ko-KR" sz="2400" dirty="0" err="1"/>
              <a:t>antithrombin</a:t>
            </a:r>
            <a:r>
              <a:rPr lang="en-US" altLang="ko-KR" sz="2400" dirty="0"/>
              <a:t> III, </a:t>
            </a:r>
            <a:r>
              <a:rPr lang="en-US" altLang="ko-KR" sz="2400" dirty="0" err="1"/>
              <a:t>homocystein</a:t>
            </a:r>
            <a:r>
              <a:rPr lang="en-US" altLang="ko-KR" sz="2400" dirty="0"/>
              <a:t> and plasminogen activator inhibitor-1 (PAI-1) were evaluated. </a:t>
            </a:r>
            <a:endParaRPr lang="en-US" altLang="ko-KR" sz="2400" dirty="0" smtClean="0"/>
          </a:p>
          <a:p>
            <a:endParaRPr lang="en-US" altLang="ko-KR" sz="2400" dirty="0"/>
          </a:p>
          <a:p>
            <a:r>
              <a:rPr lang="en-US" altLang="ko-KR" sz="2400" dirty="0" smtClean="0"/>
              <a:t>AMH </a:t>
            </a:r>
            <a:r>
              <a:rPr lang="en-US" altLang="ko-KR" sz="2400" dirty="0"/>
              <a:t>levels were defined as low (&lt; 1.0 </a:t>
            </a:r>
            <a:r>
              <a:rPr lang="en-US" altLang="ko-KR" sz="2400" dirty="0" smtClean="0"/>
              <a:t>ng/ml), </a:t>
            </a:r>
            <a:r>
              <a:rPr lang="en-US" altLang="ko-KR" sz="2400" dirty="0"/>
              <a:t>normal (1.0 - 3.5 </a:t>
            </a:r>
            <a:r>
              <a:rPr lang="en-US" altLang="ko-KR" sz="2400" dirty="0" smtClean="0"/>
              <a:t>ng/ml) </a:t>
            </a:r>
            <a:r>
              <a:rPr lang="en-US" altLang="ko-KR" sz="2400" dirty="0"/>
              <a:t>and high (&gt;3.5 </a:t>
            </a:r>
            <a:r>
              <a:rPr lang="en-US" altLang="ko-KR" sz="2400" dirty="0" smtClean="0"/>
              <a:t>ng/ml). </a:t>
            </a:r>
          </a:p>
          <a:p>
            <a:endParaRPr lang="en-US" altLang="ko-KR" sz="2400" dirty="0"/>
          </a:p>
          <a:p>
            <a:r>
              <a:rPr lang="en-US" altLang="ko-KR" sz="2400" dirty="0" smtClean="0"/>
              <a:t>Pregnancy </a:t>
            </a:r>
            <a:r>
              <a:rPr lang="en-US" altLang="ko-KR" sz="2400" dirty="0"/>
              <a:t>rate and miscarriage rate were compared among </a:t>
            </a:r>
            <a:r>
              <a:rPr lang="en-US" altLang="ko-KR" sz="2400" dirty="0" smtClean="0"/>
              <a:t>each groups</a:t>
            </a:r>
            <a:r>
              <a:rPr lang="en-US" altLang="ko-KR" sz="2400" dirty="0"/>
              <a:t>. </a:t>
            </a:r>
            <a:endParaRPr lang="ko-KR" altLang="ko-KR" sz="2400" dirty="0"/>
          </a:p>
          <a:p>
            <a:pPr lvl="0"/>
            <a:endParaRPr lang="en-US" altLang="ko-KR" sz="1800" dirty="0" smtClean="0"/>
          </a:p>
        </p:txBody>
      </p:sp>
      <p:pic>
        <p:nvPicPr>
          <p:cNvPr id="5" name="Picture 8" descr="병원Mark-rain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1651" y="188913"/>
            <a:ext cx="599937" cy="59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-34925" y="1412776"/>
            <a:ext cx="914400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729247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 rot="10800000">
            <a:off x="0" y="0"/>
            <a:ext cx="9144000" cy="2135188"/>
          </a:xfrm>
          <a:prstGeom prst="rect">
            <a:avLst/>
          </a:prstGeom>
          <a:gradFill rotWithShape="1">
            <a:gsLst>
              <a:gs pos="0">
                <a:srgbClr val="CC99FF">
                  <a:alpha val="0"/>
                </a:srgbClr>
              </a:gs>
              <a:gs pos="100000">
                <a:srgbClr val="DED0E8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600" b="1" dirty="0">
                <a:solidFill>
                  <a:srgbClr val="0000FF"/>
                </a:solidFill>
              </a:rPr>
              <a:t>Results</a:t>
            </a:r>
            <a:r>
              <a:rPr lang="en-US" altLang="ko-KR" sz="3200" b="1" dirty="0">
                <a:solidFill>
                  <a:srgbClr val="0000FF"/>
                </a:solidFill>
              </a:rPr>
              <a:t> </a:t>
            </a:r>
            <a:endParaRPr lang="ko-KR" altLang="en-US" sz="3200" b="1" dirty="0">
              <a:solidFill>
                <a:srgbClr val="0000FF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58204" cy="4525963"/>
          </a:xfrm>
        </p:spPr>
        <p:txBody>
          <a:bodyPr>
            <a:noAutofit/>
          </a:bodyPr>
          <a:lstStyle/>
          <a:p>
            <a:r>
              <a:rPr lang="en-US" altLang="ko-KR" sz="2400" dirty="0"/>
              <a:t>Demographic </a:t>
            </a:r>
            <a:r>
              <a:rPr lang="en-US" altLang="ko-KR" sz="2400" dirty="0" smtClean="0"/>
              <a:t>data of </a:t>
            </a:r>
            <a:r>
              <a:rPr lang="en-US" altLang="ko-KR" sz="2400" dirty="0"/>
              <a:t>enrolled women </a:t>
            </a:r>
            <a:endParaRPr lang="en-US" altLang="ko-KR" sz="2400" dirty="0" smtClean="0"/>
          </a:p>
          <a:p>
            <a:pPr marL="534988">
              <a:buFont typeface="Wingdings" panose="05000000000000000000" pitchFamily="2" charset="2"/>
              <a:buChar char="ü"/>
            </a:pPr>
            <a:r>
              <a:rPr lang="en-US" altLang="ko-KR" sz="2400" dirty="0" smtClean="0"/>
              <a:t>mean </a:t>
            </a:r>
            <a:r>
              <a:rPr lang="en-US" altLang="ko-KR" sz="2400" dirty="0"/>
              <a:t>age </a:t>
            </a:r>
            <a:r>
              <a:rPr lang="en-US" altLang="ko-KR" sz="2400" dirty="0" smtClean="0"/>
              <a:t>: 31.56 </a:t>
            </a:r>
            <a:r>
              <a:rPr lang="ko-KR" altLang="ko-KR" sz="2400" dirty="0"/>
              <a:t>± </a:t>
            </a:r>
            <a:r>
              <a:rPr lang="en-US" altLang="ko-KR" sz="2400" dirty="0"/>
              <a:t>2.66 years </a:t>
            </a:r>
            <a:r>
              <a:rPr lang="en-US" altLang="ko-KR" sz="2400" dirty="0" smtClean="0"/>
              <a:t>old (24 – 35)</a:t>
            </a:r>
          </a:p>
          <a:p>
            <a:pPr marL="534988">
              <a:buFont typeface="Wingdings" panose="05000000000000000000" pitchFamily="2" charset="2"/>
              <a:buChar char="ü"/>
            </a:pPr>
            <a:r>
              <a:rPr lang="en-US" altLang="ko-KR" sz="2400" dirty="0" smtClean="0"/>
              <a:t>mean </a:t>
            </a:r>
            <a:r>
              <a:rPr lang="en-US" altLang="ko-KR" sz="2400" dirty="0"/>
              <a:t>parity </a:t>
            </a:r>
            <a:r>
              <a:rPr lang="en-US" altLang="ko-KR" sz="2400" dirty="0" smtClean="0"/>
              <a:t>: 0.15 </a:t>
            </a:r>
            <a:r>
              <a:rPr lang="ko-KR" altLang="ko-KR" sz="2400" dirty="0"/>
              <a:t>±</a:t>
            </a:r>
            <a:r>
              <a:rPr lang="en-US" altLang="ko-KR" sz="2400" dirty="0"/>
              <a:t> </a:t>
            </a:r>
            <a:r>
              <a:rPr lang="en-US" altLang="ko-KR" sz="2400" dirty="0" smtClean="0"/>
              <a:t>0.38 (0 - 2)</a:t>
            </a:r>
          </a:p>
          <a:p>
            <a:pPr marL="534988">
              <a:buFont typeface="Wingdings" panose="05000000000000000000" pitchFamily="2" charset="2"/>
              <a:buChar char="ü"/>
            </a:pPr>
            <a:r>
              <a:rPr lang="en-US" altLang="ko-KR" sz="2400" dirty="0" smtClean="0"/>
              <a:t>mean </a:t>
            </a:r>
            <a:r>
              <a:rPr lang="en-US" altLang="ko-KR" sz="2400" dirty="0"/>
              <a:t>miscarriage was 2.52 </a:t>
            </a:r>
            <a:r>
              <a:rPr lang="ko-KR" altLang="ko-KR" sz="2400" dirty="0"/>
              <a:t>± </a:t>
            </a:r>
            <a:r>
              <a:rPr lang="en-US" altLang="ko-KR" sz="2400" dirty="0" smtClean="0"/>
              <a:t>1.02 (2 – 7) </a:t>
            </a:r>
          </a:p>
          <a:p>
            <a:endParaRPr lang="en-US" altLang="ko-KR" sz="2400" dirty="0" smtClean="0"/>
          </a:p>
        </p:txBody>
      </p:sp>
      <p:pic>
        <p:nvPicPr>
          <p:cNvPr id="5" name="Picture 8" descr="병원Mark-rain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1651" y="188913"/>
            <a:ext cx="599937" cy="59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-34925" y="1412776"/>
            <a:ext cx="914400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615850"/>
              </p:ext>
            </p:extLst>
          </p:nvPr>
        </p:nvGraphicFramePr>
        <p:xfrm>
          <a:off x="611559" y="3717032"/>
          <a:ext cx="7920880" cy="2522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1">
                  <a:extLst>
                    <a:ext uri="{9D8B030D-6E8A-4147-A177-3AD203B41FA5}">
                      <a16:colId xmlns:a16="http://schemas.microsoft.com/office/drawing/2014/main" val="842126274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255073149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20645146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1831962363"/>
                    </a:ext>
                  </a:extLst>
                </a:gridCol>
                <a:gridCol w="1080119">
                  <a:extLst>
                    <a:ext uri="{9D8B030D-6E8A-4147-A177-3AD203B41FA5}">
                      <a16:colId xmlns:a16="http://schemas.microsoft.com/office/drawing/2014/main" val="2915997939"/>
                    </a:ext>
                  </a:extLst>
                </a:gridCol>
              </a:tblGrid>
              <a:tr h="893074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AMH&lt;1.0   </a:t>
                      </a:r>
                      <a:endParaRPr lang="en-US" sz="2000" b="1" kern="100" dirty="0" smtClean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(n</a:t>
                      </a:r>
                      <a:r>
                        <a:rPr lang="en-US" altLang="ko-KR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6)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AMH 1.0-3.5  </a:t>
                      </a: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(n=33)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AMH&gt;3.5  </a:t>
                      </a:r>
                      <a:endParaRPr lang="en-US" sz="2000" b="1" kern="100" dirty="0" smtClean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(n=64)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p-vaue</a:t>
                      </a:r>
                      <a:endParaRPr lang="ko-KR" sz="20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0766169"/>
                  </a:ext>
                </a:extLst>
              </a:tr>
              <a:tr h="543287"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Age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34.00±1.09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32.24±1.71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30.98±2.96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0.05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7257593"/>
                  </a:ext>
                </a:extLst>
              </a:tr>
              <a:tr h="543287"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Parity 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0.17±0.41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0.15±0.44 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0.14±0.35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0.96</a:t>
                      </a:r>
                      <a:endParaRPr lang="ko-KR" sz="20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22860047"/>
                  </a:ext>
                </a:extLst>
              </a:tr>
              <a:tr h="543287"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SA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2.50±0.84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2.79±1.39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2.39±0.77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0.18</a:t>
                      </a:r>
                      <a:endParaRPr lang="ko-KR" sz="20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5802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185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 rot="10800000">
            <a:off x="0" y="0"/>
            <a:ext cx="9144000" cy="2135188"/>
          </a:xfrm>
          <a:prstGeom prst="rect">
            <a:avLst/>
          </a:prstGeom>
          <a:gradFill rotWithShape="1">
            <a:gsLst>
              <a:gs pos="0">
                <a:srgbClr val="CC99FF">
                  <a:alpha val="0"/>
                </a:srgbClr>
              </a:gs>
              <a:gs pos="100000">
                <a:srgbClr val="DED0E8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600" b="1" dirty="0">
                <a:solidFill>
                  <a:srgbClr val="0000FF"/>
                </a:solidFill>
              </a:rPr>
              <a:t>Results</a:t>
            </a:r>
            <a:r>
              <a:rPr lang="en-US" altLang="ko-KR" sz="3200" b="1" dirty="0">
                <a:solidFill>
                  <a:srgbClr val="0000FF"/>
                </a:solidFill>
              </a:rPr>
              <a:t> </a:t>
            </a:r>
            <a:endParaRPr lang="ko-KR" altLang="en-US" sz="3200" b="1" dirty="0">
              <a:solidFill>
                <a:srgbClr val="0000FF"/>
              </a:solidFill>
            </a:endParaRPr>
          </a:p>
        </p:txBody>
      </p:sp>
      <p:sp>
        <p:nvSpPr>
          <p:cNvPr id="11" name="내용 개체 틀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Etiologic evaluation of each groups </a:t>
            </a:r>
            <a:endParaRPr lang="ko-KR" altLang="en-US" sz="2400" dirty="0"/>
          </a:p>
        </p:txBody>
      </p:sp>
      <p:pic>
        <p:nvPicPr>
          <p:cNvPr id="5" name="Picture 8" descr="병원Mark-rain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1651" y="188913"/>
            <a:ext cx="599937" cy="59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-34925" y="1412776"/>
            <a:ext cx="914400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409104"/>
              </p:ext>
            </p:extLst>
          </p:nvPr>
        </p:nvGraphicFramePr>
        <p:xfrm>
          <a:off x="395536" y="2055932"/>
          <a:ext cx="8434389" cy="4469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881890217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59782258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974543114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12282123"/>
                    </a:ext>
                  </a:extLst>
                </a:gridCol>
                <a:gridCol w="1089573">
                  <a:extLst>
                    <a:ext uri="{9D8B030D-6E8A-4147-A177-3AD203B41FA5}">
                      <a16:colId xmlns:a16="http://schemas.microsoft.com/office/drawing/2014/main" val="3168475349"/>
                    </a:ext>
                  </a:extLst>
                </a:gridCol>
              </a:tblGrid>
              <a:tr h="372451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AMH&lt;1.0 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AMH </a:t>
                      </a: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1.0-3.5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AMH&gt;3.5 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p-vaue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14043877"/>
                  </a:ext>
                </a:extLst>
              </a:tr>
              <a:tr h="37245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AMH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0.79±0.25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2.14±0.75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8.04±3.87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0.00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34922775"/>
                  </a:ext>
                </a:extLst>
              </a:tr>
              <a:tr h="37245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TSH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2.21±1.49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2.64±1.15 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2.52±2.02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0.36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7501553"/>
                  </a:ext>
                </a:extLst>
              </a:tr>
              <a:tr h="37245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Prolactin 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1.0.19±3.95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11.73±6.32  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9.54±4.38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0.35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0040719"/>
                  </a:ext>
                </a:extLst>
              </a:tr>
              <a:tr h="37245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b-</a:t>
                      </a:r>
                      <a:r>
                        <a:rPr lang="en-US" sz="1800" b="1" kern="100" dirty="0" err="1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Glc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95.83±4.44  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91.15±8.62 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92.37±9.90 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0.20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35155154"/>
                  </a:ext>
                </a:extLst>
              </a:tr>
              <a:tr h="37245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Fasting insulin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7.45±3.39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12.39±12.29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8.61±5.53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0.73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03870284"/>
                  </a:ext>
                </a:extLst>
              </a:tr>
              <a:tr h="37245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PAI-1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14.19±15.33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29.98±26.13  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25.68±18.22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0.17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26861405"/>
                  </a:ext>
                </a:extLst>
              </a:tr>
              <a:tr h="37245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NK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14.16±15.33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29.98±26.13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25.68±18.22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0.64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4574081"/>
                  </a:ext>
                </a:extLst>
              </a:tr>
              <a:tr h="37245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800" b="1" kern="100" dirty="0" err="1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Homocystein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7.85±3.01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8.89±1.99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9.07±2.01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0.15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90424100"/>
                  </a:ext>
                </a:extLst>
              </a:tr>
              <a:tr h="37245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800" b="1" kern="100" dirty="0" err="1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Prot</a:t>
                      </a: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C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111.17±13.53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107.19±18.24 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107.04±18.57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0.82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70003037"/>
                  </a:ext>
                </a:extLst>
              </a:tr>
              <a:tr h="37245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800" b="1" kern="100" dirty="0" err="1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Prot</a:t>
                      </a: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S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91.55±18.31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77.16±13.19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77.69±22.71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0.25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9346324"/>
                  </a:ext>
                </a:extLst>
              </a:tr>
              <a:tr h="37245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800" b="1" kern="100" dirty="0" err="1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Antithrombin</a:t>
                      </a: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III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106.17±10.83 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100.52±9.48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103.05±11.49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0.42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118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151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 rot="10800000">
            <a:off x="0" y="0"/>
            <a:ext cx="9144000" cy="2135188"/>
          </a:xfrm>
          <a:prstGeom prst="rect">
            <a:avLst/>
          </a:prstGeom>
          <a:gradFill rotWithShape="1">
            <a:gsLst>
              <a:gs pos="0">
                <a:srgbClr val="CC99FF">
                  <a:alpha val="0"/>
                </a:srgbClr>
              </a:gs>
              <a:gs pos="100000">
                <a:srgbClr val="DED0E8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600" b="1" dirty="0">
                <a:solidFill>
                  <a:srgbClr val="0000FF"/>
                </a:solidFill>
              </a:rPr>
              <a:t>Results</a:t>
            </a:r>
            <a:r>
              <a:rPr lang="en-US" altLang="ko-KR" sz="3200" b="1" dirty="0">
                <a:solidFill>
                  <a:srgbClr val="0000FF"/>
                </a:solidFill>
              </a:rPr>
              <a:t> </a:t>
            </a:r>
            <a:endParaRPr lang="ko-KR" altLang="en-US" sz="3200" b="1" dirty="0">
              <a:solidFill>
                <a:srgbClr val="0000FF"/>
              </a:solidFill>
            </a:endParaRPr>
          </a:p>
        </p:txBody>
      </p:sp>
      <p:pic>
        <p:nvPicPr>
          <p:cNvPr id="5" name="Picture 8" descr="병원Mark-rain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1651" y="188913"/>
            <a:ext cx="599937" cy="59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-34925" y="1412776"/>
            <a:ext cx="914400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17541" y="1628978"/>
            <a:ext cx="6317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 smtClean="0"/>
              <a:t>Pregnancy outcomes</a:t>
            </a:r>
            <a:endParaRPr lang="en-US" altLang="ko-KR" sz="24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822042"/>
              </p:ext>
            </p:extLst>
          </p:nvPr>
        </p:nvGraphicFramePr>
        <p:xfrm>
          <a:off x="395536" y="2348880"/>
          <a:ext cx="8434389" cy="2736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881890217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59782258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974543114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12282123"/>
                    </a:ext>
                  </a:extLst>
                </a:gridCol>
                <a:gridCol w="945557">
                  <a:extLst>
                    <a:ext uri="{9D8B030D-6E8A-4147-A177-3AD203B41FA5}">
                      <a16:colId xmlns:a16="http://schemas.microsoft.com/office/drawing/2014/main" val="3168475349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AMH&lt;1.0 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AMH </a:t>
                      </a: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1.0-3.5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AMH&gt;3.5 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p-vaue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14043877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CPR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3/6 (50.0%)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21/33 (63.6%)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37/64 (57.8%)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0.77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34922775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Ongoing </a:t>
                      </a:r>
                      <a:r>
                        <a:rPr lang="en-US" sz="1800" b="1" kern="100" dirty="0" err="1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Preg</a:t>
                      </a: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rate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1/6 (16.7%)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17/33 (51.5%)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27/64 (42.2%)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0.26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750155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Miscarriage  rate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2/3 (66.7%)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4/21 (19.0%)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10/37 (27.0%)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0.21</a:t>
                      </a:r>
                      <a:endParaRPr lang="ko-KR" sz="18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0040719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Gestational weeks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40.6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38.04±3.22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36.18±3.65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0.06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35155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031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 rot="10800000">
            <a:off x="0" y="0"/>
            <a:ext cx="9144000" cy="2135188"/>
          </a:xfrm>
          <a:prstGeom prst="rect">
            <a:avLst/>
          </a:prstGeom>
          <a:gradFill rotWithShape="1">
            <a:gsLst>
              <a:gs pos="0">
                <a:srgbClr val="CC99FF">
                  <a:alpha val="0"/>
                </a:srgbClr>
              </a:gs>
              <a:gs pos="100000">
                <a:srgbClr val="DED0E8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600" b="1" dirty="0">
                <a:solidFill>
                  <a:srgbClr val="0000FF"/>
                </a:solidFill>
              </a:rPr>
              <a:t>Conclusion</a:t>
            </a:r>
            <a:endParaRPr lang="ko-KR" altLang="en-US" sz="3200" b="1" dirty="0">
              <a:solidFill>
                <a:srgbClr val="0000FF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58204" cy="4525963"/>
          </a:xfrm>
        </p:spPr>
        <p:txBody>
          <a:bodyPr>
            <a:noAutofit/>
          </a:bodyPr>
          <a:lstStyle/>
          <a:p>
            <a:r>
              <a:rPr lang="en-US" altLang="ko-KR" sz="2600" dirty="0" smtClean="0"/>
              <a:t>AMH </a:t>
            </a:r>
            <a:r>
              <a:rPr lang="en-US" altLang="ko-KR" sz="2600" dirty="0"/>
              <a:t>values </a:t>
            </a:r>
            <a:r>
              <a:rPr lang="en-US" altLang="ko-KR" sz="2600" dirty="0" smtClean="0"/>
              <a:t>might not be associated </a:t>
            </a:r>
            <a:r>
              <a:rPr lang="en-US" altLang="ko-KR" sz="2600" dirty="0"/>
              <a:t>with repeat pregnancy loss in unexplained RPL women under 35 years old. </a:t>
            </a:r>
            <a:endParaRPr lang="en-US" altLang="ko-KR" sz="2600" dirty="0" smtClean="0"/>
          </a:p>
          <a:p>
            <a:endParaRPr lang="en-US" altLang="ko-KR" sz="2600" dirty="0"/>
          </a:p>
          <a:p>
            <a:r>
              <a:rPr lang="en-US" altLang="ko-KR" sz="2600" dirty="0" smtClean="0"/>
              <a:t>The limitation of this study was the small number of enrolled women especially in low AMH group. Further large scale study is needed.  </a:t>
            </a:r>
          </a:p>
          <a:p>
            <a:endParaRPr lang="en-US" altLang="ko-KR" sz="2600" dirty="0"/>
          </a:p>
        </p:txBody>
      </p:sp>
      <p:pic>
        <p:nvPicPr>
          <p:cNvPr id="5" name="Picture 8" descr="병원Mark-rain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1651" y="188913"/>
            <a:ext cx="599937" cy="59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-34925" y="1412776"/>
            <a:ext cx="914400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ko-KR" altLang="en-US" sz="1800" u="none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747179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로고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358" y="6429396"/>
            <a:ext cx="1849436" cy="288191"/>
          </a:xfrm>
          <a:prstGeom prst="rect">
            <a:avLst/>
          </a:prstGeom>
        </p:spPr>
      </p:pic>
      <p:pic>
        <p:nvPicPr>
          <p:cNvPr id="10" name="그림 9" descr="로고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29454" y="142852"/>
            <a:ext cx="2040147" cy="31790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73692" y="1771230"/>
            <a:ext cx="3704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경청해주셔서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감사합니다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. 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161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15607</TotalTime>
  <Words>668</Words>
  <Application>Microsoft Office PowerPoint</Application>
  <PresentationFormat>화면 슬라이드 쇼(4:3)</PresentationFormat>
  <Paragraphs>171</Paragraphs>
  <Slides>12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12</vt:i4>
      </vt:variant>
    </vt:vector>
  </HeadingPairs>
  <TitlesOfParts>
    <vt:vector size="18" baseType="lpstr">
      <vt:lpstr>맑은 고딕</vt:lpstr>
      <vt:lpstr>Arial</vt:lpstr>
      <vt:lpstr>Times New Roman</vt:lpstr>
      <vt:lpstr>Wingdings</vt:lpstr>
      <vt:lpstr>1_Office 테마</vt:lpstr>
      <vt:lpstr>2_Office 테마</vt:lpstr>
      <vt:lpstr>Pregnancy outcomes related with the level of AMH in unexplained repeat pregnancy loss women under 35 years old </vt:lpstr>
      <vt:lpstr>Introduction</vt:lpstr>
      <vt:lpstr>Introduction </vt:lpstr>
      <vt:lpstr>Introduction</vt:lpstr>
      <vt:lpstr>Introduction</vt:lpstr>
      <vt:lpstr> Material and methods</vt:lpstr>
      <vt:lpstr> Material and methods</vt:lpstr>
      <vt:lpstr>Results </vt:lpstr>
      <vt:lpstr>Results </vt:lpstr>
      <vt:lpstr>Results </vt:lpstr>
      <vt:lpstr>Conclusion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women with  premature ovarian insufficiency : ESHRE Guideine 2015</dc:title>
  <dc:creator>NO01</dc:creator>
  <cp:lastModifiedBy>User</cp:lastModifiedBy>
  <cp:revision>787</cp:revision>
  <dcterms:created xsi:type="dcterms:W3CDTF">2016-03-14T12:12:20Z</dcterms:created>
  <dcterms:modified xsi:type="dcterms:W3CDTF">2018-12-08T00:03:24Z</dcterms:modified>
</cp:coreProperties>
</file>